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07CF06-5C7E-4C57-908B-7F623B804A93}">
  <a:tblStyle styleId="{4A07CF06-5C7E-4C57-908B-7F623B804A9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bcb6770b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2bcb6770b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bcb6770b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bcb6770b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bcb6770b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2bcb6770b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bcb6770b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2bcb6770b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2bcbfe1b1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2bcbfe1b1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29fa0cd2d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29fa0cd2d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29fa0cd2d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29fa0cd2d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2bb32cf54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2bb32cf54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9fa0cd2d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29fa0cd2d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bb32cf54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2bb32cf54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bb32cf54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bb32cf54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bcb6770b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bcb6770b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2bcb6770b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bcb6770b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drive.google.com/file/d/18tgtaZyF46sLg4DmWGSq5S3qem_8Z8Jo/view"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567100" y="1322650"/>
            <a:ext cx="7893000" cy="14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uk" sz="3000"/>
              <a:t>Digital Transformation in Tourism: Information and Analytical System for Creating Virtual Tours</a:t>
            </a:r>
            <a:endParaRPr sz="6800"/>
          </a:p>
        </p:txBody>
      </p:sp>
      <p:sp>
        <p:nvSpPr>
          <p:cNvPr id="59" name="Google Shape;59;p13"/>
          <p:cNvSpPr txBox="1"/>
          <p:nvPr>
            <p:ph idx="1" type="subTitle"/>
          </p:nvPr>
        </p:nvSpPr>
        <p:spPr>
          <a:xfrm>
            <a:off x="630600" y="2989238"/>
            <a:ext cx="8025300" cy="82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uk" sz="2000">
                <a:solidFill>
                  <a:srgbClr val="CCCCCC"/>
                </a:solidFill>
              </a:rPr>
              <a:t>Anna Bakurova, Vitalii Bilyi, Anastasiia Didenko</a:t>
            </a:r>
            <a:r>
              <a:rPr b="1" baseline="30000" lang="uk" sz="2000">
                <a:solidFill>
                  <a:srgbClr val="CCCCCC"/>
                </a:solidFill>
              </a:rPr>
              <a:t> </a:t>
            </a:r>
            <a:r>
              <a:rPr b="1" lang="uk" sz="2000">
                <a:solidFill>
                  <a:srgbClr val="CCCCCC"/>
                </a:solidFill>
              </a:rPr>
              <a:t>and Elina Tereschenko</a:t>
            </a:r>
            <a:endParaRPr b="1" sz="3400">
              <a:solidFill>
                <a:srgbClr val="CCCCCC"/>
              </a:solidFill>
            </a:endParaRPr>
          </a:p>
        </p:txBody>
      </p:sp>
      <p:pic>
        <p:nvPicPr>
          <p:cNvPr id="60" name="Google Shape;60;p13"/>
          <p:cNvPicPr preferRelativeResize="0"/>
          <p:nvPr/>
        </p:nvPicPr>
        <p:blipFill>
          <a:blip r:embed="rId3">
            <a:alphaModFix/>
          </a:blip>
          <a:stretch>
            <a:fillRect/>
          </a:stretch>
        </p:blipFill>
        <p:spPr>
          <a:xfrm>
            <a:off x="2718649" y="173024"/>
            <a:ext cx="1088775" cy="1088775"/>
          </a:xfrm>
          <a:prstGeom prst="rect">
            <a:avLst/>
          </a:prstGeom>
          <a:noFill/>
          <a:ln>
            <a:noFill/>
          </a:ln>
        </p:spPr>
      </p:pic>
      <p:sp>
        <p:nvSpPr>
          <p:cNvPr id="61" name="Google Shape;61;p13"/>
          <p:cNvSpPr txBox="1"/>
          <p:nvPr/>
        </p:nvSpPr>
        <p:spPr>
          <a:xfrm>
            <a:off x="1297050" y="4055525"/>
            <a:ext cx="6201000" cy="923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i="1" lang="uk" sz="1600">
                <a:solidFill>
                  <a:srgbClr val="B7B7B7"/>
                </a:solidFill>
                <a:latin typeface="Lato"/>
                <a:ea typeface="Lato"/>
                <a:cs typeface="Lato"/>
                <a:sym typeface="Lato"/>
              </a:rPr>
              <a:t>National University Zaporizhzhia Polytechnic</a:t>
            </a:r>
            <a:endParaRPr b="1" i="1" sz="1600">
              <a:solidFill>
                <a:srgbClr val="B7B7B7"/>
              </a:solidFill>
              <a:latin typeface="Lato"/>
              <a:ea typeface="Lato"/>
              <a:cs typeface="Lato"/>
              <a:sym typeface="Lato"/>
            </a:endParaRPr>
          </a:p>
          <a:p>
            <a:pPr indent="0" lvl="0" marL="0" rtl="0" algn="ctr">
              <a:lnSpc>
                <a:spcPct val="90000"/>
              </a:lnSpc>
              <a:spcBef>
                <a:spcPts val="0"/>
              </a:spcBef>
              <a:spcAft>
                <a:spcPts val="0"/>
              </a:spcAft>
              <a:buNone/>
            </a:pPr>
            <a:r>
              <a:rPr b="1" i="1" lang="uk" sz="1600">
                <a:solidFill>
                  <a:srgbClr val="B7B7B7"/>
                </a:solidFill>
                <a:latin typeface="Lato"/>
                <a:ea typeface="Lato"/>
                <a:cs typeface="Lato"/>
                <a:sym typeface="Lato"/>
              </a:rPr>
              <a:t>Khortytsk National Academy</a:t>
            </a:r>
            <a:endParaRPr b="1" i="1" sz="1600">
              <a:solidFill>
                <a:srgbClr val="B7B7B7"/>
              </a:solidFill>
              <a:latin typeface="Lato"/>
              <a:ea typeface="Lato"/>
              <a:cs typeface="Lato"/>
              <a:sym typeface="Lato"/>
            </a:endParaRPr>
          </a:p>
          <a:p>
            <a:pPr indent="0" lvl="0" marL="0" rtl="0" algn="ctr">
              <a:lnSpc>
                <a:spcPct val="90000"/>
              </a:lnSpc>
              <a:spcBef>
                <a:spcPts val="0"/>
              </a:spcBef>
              <a:spcAft>
                <a:spcPts val="0"/>
              </a:spcAft>
              <a:buNone/>
            </a:pPr>
            <a:r>
              <a:rPr b="1" i="1" lang="uk" sz="1600">
                <a:solidFill>
                  <a:srgbClr val="B7B7B7"/>
                </a:solidFill>
                <a:latin typeface="Lato"/>
                <a:ea typeface="Lato"/>
                <a:cs typeface="Lato"/>
                <a:sym typeface="Lato"/>
              </a:rPr>
              <a:t>2025</a:t>
            </a:r>
            <a:endParaRPr b="1" i="1" sz="1600">
              <a:solidFill>
                <a:srgbClr val="B7B7B7"/>
              </a:solidFill>
              <a:latin typeface="Lato"/>
              <a:ea typeface="Lato"/>
              <a:cs typeface="Lato"/>
              <a:sym typeface="Lato"/>
            </a:endParaRPr>
          </a:p>
        </p:txBody>
      </p:sp>
      <p:pic>
        <p:nvPicPr>
          <p:cNvPr id="62" name="Google Shape;62;p13"/>
          <p:cNvPicPr preferRelativeResize="0"/>
          <p:nvPr/>
        </p:nvPicPr>
        <p:blipFill>
          <a:blip r:embed="rId4">
            <a:alphaModFix/>
          </a:blip>
          <a:stretch>
            <a:fillRect/>
          </a:stretch>
        </p:blipFill>
        <p:spPr>
          <a:xfrm>
            <a:off x="101799" y="112175"/>
            <a:ext cx="2341330" cy="1210475"/>
          </a:xfrm>
          <a:prstGeom prst="rect">
            <a:avLst/>
          </a:prstGeom>
          <a:noFill/>
          <a:ln>
            <a:noFill/>
          </a:ln>
        </p:spPr>
      </p:pic>
      <p:pic>
        <p:nvPicPr>
          <p:cNvPr id="63" name="Google Shape;63;p13"/>
          <p:cNvPicPr preferRelativeResize="0"/>
          <p:nvPr/>
        </p:nvPicPr>
        <p:blipFill>
          <a:blip r:embed="rId5">
            <a:alphaModFix/>
          </a:blip>
          <a:stretch>
            <a:fillRect/>
          </a:stretch>
        </p:blipFill>
        <p:spPr>
          <a:xfrm>
            <a:off x="5771150" y="173026"/>
            <a:ext cx="997916" cy="987300"/>
          </a:xfrm>
          <a:prstGeom prst="rect">
            <a:avLst/>
          </a:prstGeom>
          <a:noFill/>
          <a:ln>
            <a:noFill/>
          </a:ln>
        </p:spPr>
      </p:pic>
      <p:pic>
        <p:nvPicPr>
          <p:cNvPr id="64" name="Google Shape;64;p13"/>
          <p:cNvPicPr preferRelativeResize="0"/>
          <p:nvPr/>
        </p:nvPicPr>
        <p:blipFill>
          <a:blip r:embed="rId6">
            <a:alphaModFix/>
          </a:blip>
          <a:stretch>
            <a:fillRect/>
          </a:stretch>
        </p:blipFill>
        <p:spPr>
          <a:xfrm>
            <a:off x="4244900" y="173025"/>
            <a:ext cx="1088776" cy="1088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idx="1" type="body"/>
          </p:nvPr>
        </p:nvSpPr>
        <p:spPr>
          <a:xfrm>
            <a:off x="173025" y="1466700"/>
            <a:ext cx="3833700" cy="2210100"/>
          </a:xfrm>
          <a:prstGeom prst="rect">
            <a:avLst/>
          </a:prstGeom>
        </p:spPr>
        <p:txBody>
          <a:bodyPr anchorCtr="0" anchor="ctr" bIns="91425" lIns="91425" spcFirstLastPara="1" rIns="91425" wrap="square" tIns="91425">
            <a:normAutofit fontScale="25000" lnSpcReduction="20000"/>
          </a:bodyPr>
          <a:lstStyle/>
          <a:p>
            <a:pPr indent="0" lvl="0" marL="0" rtl="0" algn="l">
              <a:lnSpc>
                <a:spcPct val="115000"/>
              </a:lnSpc>
              <a:spcBef>
                <a:spcPts val="1200"/>
              </a:spcBef>
              <a:spcAft>
                <a:spcPts val="0"/>
              </a:spcAft>
              <a:buClr>
                <a:schemeClr val="dk2"/>
              </a:buClr>
              <a:buSzPts val="275"/>
              <a:buFont typeface="Arial"/>
              <a:buNone/>
            </a:pPr>
            <a:r>
              <a:rPr lang="uk" sz="6400">
                <a:solidFill>
                  <a:schemeClr val="dk2"/>
                </a:solidFill>
              </a:rPr>
              <a:t>The tour page includes an overview of the object's condition before and after the damage.</a:t>
            </a:r>
            <a:endParaRPr sz="6400">
              <a:solidFill>
                <a:schemeClr val="dk2"/>
              </a:solidFill>
            </a:endParaRPr>
          </a:p>
          <a:p>
            <a:pPr indent="0" lvl="0" marL="0" rtl="0" algn="l">
              <a:lnSpc>
                <a:spcPct val="115000"/>
              </a:lnSpc>
              <a:spcBef>
                <a:spcPts val="1200"/>
              </a:spcBef>
              <a:spcAft>
                <a:spcPts val="0"/>
              </a:spcAft>
              <a:buClr>
                <a:schemeClr val="dk2"/>
              </a:buClr>
              <a:buSzPts val="275"/>
              <a:buFont typeface="Arial"/>
              <a:buNone/>
            </a:pPr>
            <a:r>
              <a:rPr lang="uk" sz="6400">
                <a:solidFill>
                  <a:schemeClr val="dk2"/>
                </a:solidFill>
              </a:rPr>
              <a:t>The virtual tour itself is conducted as an online excursion. This means that the available visual content, is supplemented with audio narration, providing additional explanations and historical information about the object.</a:t>
            </a:r>
            <a:endParaRPr sz="6400">
              <a:solidFill>
                <a:schemeClr val="dk2"/>
              </a:solidFill>
            </a:endParaRPr>
          </a:p>
          <a:p>
            <a:pPr indent="0" lvl="0" marL="0" rtl="0" algn="l">
              <a:spcBef>
                <a:spcPts val="1200"/>
              </a:spcBef>
              <a:spcAft>
                <a:spcPts val="0"/>
              </a:spcAft>
              <a:buNone/>
            </a:pPr>
            <a:r>
              <a:t/>
            </a:r>
            <a:endParaRPr sz="1900">
              <a:solidFill>
                <a:schemeClr val="dk2"/>
              </a:solidFill>
            </a:endParaRPr>
          </a:p>
        </p:txBody>
      </p:sp>
      <p:pic>
        <p:nvPicPr>
          <p:cNvPr id="134" name="Google Shape;134;p22"/>
          <p:cNvPicPr preferRelativeResize="0"/>
          <p:nvPr/>
        </p:nvPicPr>
        <p:blipFill>
          <a:blip r:embed="rId3">
            <a:alphaModFix/>
          </a:blip>
          <a:stretch>
            <a:fillRect/>
          </a:stretch>
        </p:blipFill>
        <p:spPr>
          <a:xfrm>
            <a:off x="4136450" y="886675"/>
            <a:ext cx="4805726" cy="3281600"/>
          </a:xfrm>
          <a:prstGeom prst="rect">
            <a:avLst/>
          </a:prstGeom>
          <a:noFill/>
          <a:ln cap="flat" cmpd="sng" w="28575">
            <a:solidFill>
              <a:srgbClr val="CCCCCC"/>
            </a:solidFill>
            <a:prstDash val="solid"/>
            <a:round/>
            <a:headEnd len="sm" w="sm" type="none"/>
            <a:tailEnd len="sm" w="sm" type="none"/>
          </a:ln>
        </p:spPr>
      </p:pic>
      <p:sp>
        <p:nvSpPr>
          <p:cNvPr id="135" name="Google Shape;135;p22"/>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36" name="Google Shape;136;p22"/>
          <p:cNvSpPr txBox="1"/>
          <p:nvPr/>
        </p:nvSpPr>
        <p:spPr>
          <a:xfrm>
            <a:off x="8544225" y="4561525"/>
            <a:ext cx="6360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10</a:t>
            </a:r>
            <a:endParaRPr sz="20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435550" y="152400"/>
            <a:ext cx="3620194" cy="4502551"/>
          </a:xfrm>
          <a:prstGeom prst="rect">
            <a:avLst/>
          </a:prstGeom>
          <a:noFill/>
          <a:ln>
            <a:noFill/>
          </a:ln>
        </p:spPr>
      </p:pic>
      <p:pic>
        <p:nvPicPr>
          <p:cNvPr id="142" name="Google Shape;142;p23"/>
          <p:cNvPicPr preferRelativeResize="0"/>
          <p:nvPr/>
        </p:nvPicPr>
        <p:blipFill>
          <a:blip r:embed="rId4">
            <a:alphaModFix/>
          </a:blip>
          <a:stretch>
            <a:fillRect/>
          </a:stretch>
        </p:blipFill>
        <p:spPr>
          <a:xfrm>
            <a:off x="4368275" y="152400"/>
            <a:ext cx="4361525" cy="4502551"/>
          </a:xfrm>
          <a:prstGeom prst="rect">
            <a:avLst/>
          </a:prstGeom>
          <a:noFill/>
          <a:ln>
            <a:noFill/>
          </a:ln>
        </p:spPr>
      </p:pic>
      <p:sp>
        <p:nvSpPr>
          <p:cNvPr id="143" name="Google Shape;143;p23"/>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44" name="Google Shape;144;p23"/>
          <p:cNvSpPr txBox="1"/>
          <p:nvPr/>
        </p:nvSpPr>
        <p:spPr>
          <a:xfrm>
            <a:off x="8580375" y="4561525"/>
            <a:ext cx="563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11</a:t>
            </a:r>
            <a:endParaRPr sz="20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4"/>
          <p:cNvPicPr preferRelativeResize="0"/>
          <p:nvPr/>
        </p:nvPicPr>
        <p:blipFill>
          <a:blip r:embed="rId3">
            <a:alphaModFix/>
          </a:blip>
          <a:stretch>
            <a:fillRect/>
          </a:stretch>
        </p:blipFill>
        <p:spPr>
          <a:xfrm>
            <a:off x="1931450" y="152400"/>
            <a:ext cx="5281095" cy="4838700"/>
          </a:xfrm>
          <a:prstGeom prst="rect">
            <a:avLst/>
          </a:prstGeom>
          <a:noFill/>
          <a:ln>
            <a:noFill/>
          </a:ln>
        </p:spPr>
      </p:pic>
      <p:sp>
        <p:nvSpPr>
          <p:cNvPr id="150" name="Google Shape;150;p24"/>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51" name="Google Shape;151;p24"/>
          <p:cNvSpPr txBox="1"/>
          <p:nvPr/>
        </p:nvSpPr>
        <p:spPr>
          <a:xfrm>
            <a:off x="8544225" y="4561525"/>
            <a:ext cx="6360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1</a:t>
            </a:r>
            <a:r>
              <a:rPr b="1" lang="uk" sz="3000">
                <a:solidFill>
                  <a:schemeClr val="dk2"/>
                </a:solidFill>
                <a:latin typeface="Raleway"/>
                <a:ea typeface="Raleway"/>
                <a:cs typeface="Raleway"/>
                <a:sym typeface="Raleway"/>
              </a:rPr>
              <a:t>2</a:t>
            </a:r>
            <a:endParaRPr sz="20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idx="1" type="body"/>
          </p:nvPr>
        </p:nvSpPr>
        <p:spPr>
          <a:xfrm>
            <a:off x="311700" y="898075"/>
            <a:ext cx="8520600" cy="291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uk" sz="2300">
                <a:solidFill>
                  <a:schemeClr val="dk2"/>
                </a:solidFill>
                <a:latin typeface="Raleway"/>
                <a:ea typeface="Raleway"/>
                <a:cs typeface="Raleway"/>
                <a:sym typeface="Raleway"/>
              </a:rPr>
              <a:t>Conclusions</a:t>
            </a:r>
            <a:endParaRPr b="1" sz="2300">
              <a:solidFill>
                <a:schemeClr val="dk2"/>
              </a:solidFill>
              <a:latin typeface="Raleway"/>
              <a:ea typeface="Raleway"/>
              <a:cs typeface="Raleway"/>
              <a:sym typeface="Raleway"/>
            </a:endParaRPr>
          </a:p>
          <a:p>
            <a:pPr indent="0" lvl="0" marL="0" rtl="0" algn="l">
              <a:spcBef>
                <a:spcPts val="1200"/>
              </a:spcBef>
              <a:spcAft>
                <a:spcPts val="0"/>
              </a:spcAft>
              <a:buNone/>
            </a:pPr>
            <a:r>
              <a:rPr lang="uk" sz="1500">
                <a:solidFill>
                  <a:schemeClr val="dk2"/>
                </a:solidFill>
              </a:rPr>
              <a:t>In general, the "Virtual Tours" module not only assists in the detailed recording of </a:t>
            </a:r>
            <a:r>
              <a:rPr lang="uk" sz="1500">
                <a:solidFill>
                  <a:schemeClr val="dk2"/>
                </a:solidFill>
              </a:rPr>
              <a:t>destruction</a:t>
            </a:r>
            <a:r>
              <a:rPr lang="uk" sz="1500">
                <a:solidFill>
                  <a:schemeClr val="dk2"/>
                </a:solidFill>
              </a:rPr>
              <a:t>, but also performs an important social function, allowing users to see the consequences of the war. This increases public awareness and helps attract funding for reconstruction by visualizing the actual condition of damaged objects.</a:t>
            </a:r>
            <a:endParaRPr sz="1500">
              <a:solidFill>
                <a:schemeClr val="dk2"/>
              </a:solidFill>
            </a:endParaRPr>
          </a:p>
          <a:p>
            <a:pPr indent="0" lvl="0" marL="0" rtl="0" algn="l">
              <a:spcBef>
                <a:spcPts val="1200"/>
              </a:spcBef>
              <a:spcAft>
                <a:spcPts val="1200"/>
              </a:spcAft>
              <a:buNone/>
            </a:pPr>
            <a:r>
              <a:rPr lang="uk" sz="1500">
                <a:solidFill>
                  <a:schemeClr val="dk2"/>
                </a:solidFill>
              </a:rPr>
              <a:t>The scientific novelty of this work lies in enhancing the existing information-analytical system through the development of the "Virtual Tours" module. It is assumed that the built system will </a:t>
            </a:r>
            <a:r>
              <a:rPr lang="uk" sz="1500">
                <a:solidFill>
                  <a:schemeClr val="dk2"/>
                </a:solidFill>
              </a:rPr>
              <a:t>be useful for the preparing of communities restoration strategies, attracting investors, as well as for the collection of future reparations.</a:t>
            </a:r>
            <a:endParaRPr sz="1500">
              <a:solidFill>
                <a:schemeClr val="dk2"/>
              </a:solidFill>
            </a:endParaRPr>
          </a:p>
        </p:txBody>
      </p:sp>
      <p:sp>
        <p:nvSpPr>
          <p:cNvPr id="157" name="Google Shape;157;p25"/>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58" name="Google Shape;158;p25"/>
          <p:cNvSpPr txBox="1"/>
          <p:nvPr/>
        </p:nvSpPr>
        <p:spPr>
          <a:xfrm>
            <a:off x="8563875" y="4553675"/>
            <a:ext cx="596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13</a:t>
            </a:r>
            <a:endParaRPr sz="2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idx="1" type="body"/>
          </p:nvPr>
        </p:nvSpPr>
        <p:spPr>
          <a:xfrm>
            <a:off x="758350" y="581100"/>
            <a:ext cx="4860600" cy="397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uk" sz="2000">
                <a:solidFill>
                  <a:schemeClr val="dk2"/>
                </a:solidFill>
                <a:latin typeface="Raleway"/>
                <a:ea typeface="Raleway"/>
                <a:cs typeface="Raleway"/>
                <a:sym typeface="Raleway"/>
              </a:rPr>
              <a:t>Contacts</a:t>
            </a:r>
            <a:endParaRPr b="1" sz="2000">
              <a:solidFill>
                <a:schemeClr val="dk2"/>
              </a:solidFill>
              <a:latin typeface="Raleway"/>
              <a:ea typeface="Raleway"/>
              <a:cs typeface="Raleway"/>
              <a:sym typeface="Raleway"/>
            </a:endParaRPr>
          </a:p>
          <a:p>
            <a:pPr indent="0" lvl="0" marL="0" rtl="0" algn="l">
              <a:spcBef>
                <a:spcPts val="1200"/>
              </a:spcBef>
              <a:spcAft>
                <a:spcPts val="0"/>
              </a:spcAft>
              <a:buNone/>
            </a:pPr>
            <a:r>
              <a:rPr lang="uk" sz="2000">
                <a:solidFill>
                  <a:schemeClr val="dk2"/>
                </a:solidFill>
                <a:latin typeface="Raleway"/>
                <a:ea typeface="Raleway"/>
                <a:cs typeface="Raleway"/>
                <a:sym typeface="Raleway"/>
              </a:rPr>
              <a:t>PO «Systemic directions of research»</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rPr lang="uk" sz="2000">
                <a:solidFill>
                  <a:schemeClr val="dk2"/>
                </a:solidFill>
                <a:latin typeface="Raleway"/>
                <a:ea typeface="Raleway"/>
                <a:cs typeface="Raleway"/>
                <a:sym typeface="Raleway"/>
              </a:rPr>
              <a:t>https://sysresearch.zp.edu.ua</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rPr lang="uk" sz="2000">
                <a:solidFill>
                  <a:schemeClr val="dk2"/>
                </a:solidFill>
                <a:latin typeface="Raleway"/>
                <a:ea typeface="Raleway"/>
                <a:cs typeface="Raleway"/>
                <a:sym typeface="Raleway"/>
              </a:rPr>
              <a:t>Department of system analysis and computational mathematics</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rPr lang="uk" sz="2000">
                <a:solidFill>
                  <a:schemeClr val="dk2"/>
                </a:solidFill>
                <a:latin typeface="Raleway"/>
                <a:ea typeface="Raleway"/>
                <a:cs typeface="Raleway"/>
                <a:sym typeface="Raleway"/>
              </a:rPr>
              <a:t>+38 097 367 6675</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rPr lang="uk" sz="2000">
                <a:solidFill>
                  <a:schemeClr val="dk2"/>
                </a:solidFill>
                <a:latin typeface="Raleway"/>
                <a:ea typeface="Raleway"/>
                <a:cs typeface="Raleway"/>
                <a:sym typeface="Raleway"/>
              </a:rPr>
              <a:t>+38 061 769 8247</a:t>
            </a:r>
            <a:endParaRPr sz="2000">
              <a:solidFill>
                <a:schemeClr val="dk2"/>
              </a:solidFill>
              <a:latin typeface="Raleway"/>
              <a:ea typeface="Raleway"/>
              <a:cs typeface="Raleway"/>
              <a:sym typeface="Raleway"/>
            </a:endParaRPr>
          </a:p>
          <a:p>
            <a:pPr indent="0" lvl="0" marL="0" rtl="0" algn="l">
              <a:spcBef>
                <a:spcPts val="1200"/>
              </a:spcBef>
              <a:spcAft>
                <a:spcPts val="0"/>
              </a:spcAft>
              <a:buNone/>
            </a:pPr>
            <a:r>
              <a:t/>
            </a:r>
            <a:endParaRPr sz="1500">
              <a:solidFill>
                <a:schemeClr val="dk2"/>
              </a:solidFill>
            </a:endParaRPr>
          </a:p>
          <a:p>
            <a:pPr indent="0" lvl="0" marL="0" rtl="0" algn="l">
              <a:spcBef>
                <a:spcPts val="1200"/>
              </a:spcBef>
              <a:spcAft>
                <a:spcPts val="1200"/>
              </a:spcAft>
              <a:buNone/>
            </a:pPr>
            <a:r>
              <a:t/>
            </a:r>
            <a:endParaRPr sz="1500">
              <a:solidFill>
                <a:schemeClr val="dk2"/>
              </a:solidFill>
            </a:endParaRPr>
          </a:p>
        </p:txBody>
      </p:sp>
      <p:sp>
        <p:nvSpPr>
          <p:cNvPr id="164" name="Google Shape;164;p26"/>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65" name="Google Shape;165;p26"/>
          <p:cNvSpPr txBox="1"/>
          <p:nvPr/>
        </p:nvSpPr>
        <p:spPr>
          <a:xfrm>
            <a:off x="8563875" y="4553675"/>
            <a:ext cx="5967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14</a:t>
            </a:r>
            <a:endParaRPr sz="2000">
              <a:solidFill>
                <a:schemeClr val="dk2"/>
              </a:solidFill>
            </a:endParaRPr>
          </a:p>
        </p:txBody>
      </p:sp>
      <p:pic>
        <p:nvPicPr>
          <p:cNvPr id="166" name="Google Shape;166;p26"/>
          <p:cNvPicPr preferRelativeResize="0"/>
          <p:nvPr/>
        </p:nvPicPr>
        <p:blipFill rotWithShape="1">
          <a:blip r:embed="rId3">
            <a:alphaModFix/>
          </a:blip>
          <a:srcRect b="9753" l="93087" r="0" t="69437"/>
          <a:stretch/>
        </p:blipFill>
        <p:spPr>
          <a:xfrm>
            <a:off x="6382550" y="208075"/>
            <a:ext cx="2103949" cy="4477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1839575" y="2335825"/>
            <a:ext cx="5540999" cy="2704475"/>
          </a:xfrm>
          <a:prstGeom prst="rect">
            <a:avLst/>
          </a:prstGeom>
          <a:noFill/>
          <a:ln>
            <a:noFill/>
          </a:ln>
        </p:spPr>
      </p:pic>
      <p:sp>
        <p:nvSpPr>
          <p:cNvPr id="70" name="Google Shape;70;p14"/>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71" name="Google Shape;71;p14"/>
          <p:cNvSpPr txBox="1"/>
          <p:nvPr/>
        </p:nvSpPr>
        <p:spPr>
          <a:xfrm>
            <a:off x="8651150" y="45615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2</a:t>
            </a:r>
            <a:endParaRPr sz="2000">
              <a:solidFill>
                <a:schemeClr val="dk2"/>
              </a:solidFill>
            </a:endParaRPr>
          </a:p>
        </p:txBody>
      </p:sp>
      <p:sp>
        <p:nvSpPr>
          <p:cNvPr id="72" name="Google Shape;72;p14"/>
          <p:cNvSpPr txBox="1"/>
          <p:nvPr>
            <p:ph type="title"/>
          </p:nvPr>
        </p:nvSpPr>
        <p:spPr>
          <a:xfrm>
            <a:off x="343475" y="-189300"/>
            <a:ext cx="8533200" cy="32880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990"/>
              <a:buNone/>
            </a:pPr>
            <a:r>
              <a:rPr lang="uk" sz="2300"/>
              <a:t>The </a:t>
            </a:r>
            <a:r>
              <a:rPr lang="uk" sz="2300">
                <a:solidFill>
                  <a:schemeClr val="accent6"/>
                </a:solidFill>
              </a:rPr>
              <a:t>main goal</a:t>
            </a:r>
            <a:r>
              <a:rPr lang="uk" sz="2300"/>
              <a:t> of the work is to improve the previously developed damage recording system by adding a new module that allows the creation of virtual tours of destroyed cities in southern Ukraine based on preserved photo and video material before and after the war</a:t>
            </a:r>
            <a:endParaRPr sz="2300"/>
          </a:p>
          <a:p>
            <a:pPr indent="0" lvl="0" marL="0" rtl="0" algn="l">
              <a:spcBef>
                <a:spcPts val="1200"/>
              </a:spcBef>
              <a:spcAft>
                <a:spcPts val="0"/>
              </a:spcAft>
              <a:buSzPts val="99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1" type="body"/>
          </p:nvPr>
        </p:nvSpPr>
        <p:spPr>
          <a:xfrm>
            <a:off x="635450" y="4420050"/>
            <a:ext cx="5232000" cy="598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uk" sz="1900">
                <a:solidFill>
                  <a:schemeClr val="dk2"/>
                </a:solidFill>
              </a:rPr>
              <a:t>The impact of new trends and innovations on tourism</a:t>
            </a:r>
            <a:endParaRPr sz="2300">
              <a:solidFill>
                <a:schemeClr val="dk2"/>
              </a:solidFill>
            </a:endParaRPr>
          </a:p>
        </p:txBody>
      </p:sp>
      <p:pic>
        <p:nvPicPr>
          <p:cNvPr id="78" name="Google Shape;78;p15"/>
          <p:cNvPicPr preferRelativeResize="0"/>
          <p:nvPr/>
        </p:nvPicPr>
        <p:blipFill>
          <a:blip r:embed="rId3">
            <a:alphaModFix/>
          </a:blip>
          <a:stretch>
            <a:fillRect/>
          </a:stretch>
        </p:blipFill>
        <p:spPr>
          <a:xfrm>
            <a:off x="1485900" y="255250"/>
            <a:ext cx="5291350" cy="4164800"/>
          </a:xfrm>
          <a:prstGeom prst="rect">
            <a:avLst/>
          </a:prstGeom>
          <a:noFill/>
          <a:ln>
            <a:noFill/>
          </a:ln>
        </p:spPr>
      </p:pic>
      <p:sp>
        <p:nvSpPr>
          <p:cNvPr id="79" name="Google Shape;79;p15"/>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80" name="Google Shape;80;p15"/>
          <p:cNvSpPr txBox="1"/>
          <p:nvPr/>
        </p:nvSpPr>
        <p:spPr>
          <a:xfrm>
            <a:off x="8651150" y="45615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3</a:t>
            </a:r>
            <a:endParaRPr sz="20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 type="body"/>
          </p:nvPr>
        </p:nvSpPr>
        <p:spPr>
          <a:xfrm>
            <a:off x="311700" y="241300"/>
            <a:ext cx="8520600" cy="459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uk" sz="1500">
                <a:solidFill>
                  <a:schemeClr val="dk2"/>
                </a:solidFill>
              </a:rPr>
              <a:t>The presented tools can be classified into the following areas:</a:t>
            </a:r>
            <a:endParaRPr b="1" sz="1500">
              <a:solidFill>
                <a:schemeClr val="dk2"/>
              </a:solidFill>
            </a:endParaRPr>
          </a:p>
          <a:p>
            <a:pPr indent="-139700" lvl="0" marL="0" rtl="0" algn="l">
              <a:lnSpc>
                <a:spcPct val="100000"/>
              </a:lnSpc>
              <a:spcBef>
                <a:spcPts val="0"/>
              </a:spcBef>
              <a:spcAft>
                <a:spcPts val="0"/>
              </a:spcAft>
              <a:buNone/>
            </a:pPr>
            <a:r>
              <a:rPr b="1" lang="uk" sz="1500">
                <a:solidFill>
                  <a:schemeClr val="dk2"/>
                </a:solidFill>
              </a:rPr>
              <a:t> 1.  Tourist services:</a:t>
            </a:r>
            <a:endParaRPr b="1" sz="1500">
              <a:solidFill>
                <a:schemeClr val="dk2"/>
              </a:solidFill>
            </a:endParaRPr>
          </a:p>
          <a:p>
            <a:pPr indent="-139700" lvl="0" marL="292100" rtl="0" algn="l">
              <a:lnSpc>
                <a:spcPct val="100000"/>
              </a:lnSpc>
              <a:spcBef>
                <a:spcPts val="0"/>
              </a:spcBef>
              <a:spcAft>
                <a:spcPts val="0"/>
              </a:spcAft>
              <a:buNone/>
            </a:pPr>
            <a:r>
              <a:rPr lang="uk" sz="1500">
                <a:solidFill>
                  <a:schemeClr val="dk2"/>
                </a:solidFill>
              </a:rPr>
              <a:t>a.  AI for a tourism enterprise allows you to create customer profiles and plan the company's activities; for tourists, a virtual concierge is used during check-in and other interactions at the hotel, and chatbots are used when communicating about finding information about tours and tourist locations and solving problems;</a:t>
            </a:r>
            <a:endParaRPr sz="1500">
              <a:solidFill>
                <a:schemeClr val="dk2"/>
              </a:solidFill>
            </a:endParaRPr>
          </a:p>
          <a:p>
            <a:pPr indent="-139700" lvl="0" marL="292100" rtl="0" algn="l">
              <a:lnSpc>
                <a:spcPct val="100000"/>
              </a:lnSpc>
              <a:spcBef>
                <a:spcPts val="0"/>
              </a:spcBef>
              <a:spcAft>
                <a:spcPts val="0"/>
              </a:spcAft>
              <a:buNone/>
            </a:pPr>
            <a:r>
              <a:rPr lang="uk" sz="1500">
                <a:solidFill>
                  <a:schemeClr val="dk2"/>
                </a:solidFill>
              </a:rPr>
              <a:t>b.  This same direction includes the use of virtual, augmented and mixed reality when inspecting hotel rooms, etc.;</a:t>
            </a:r>
            <a:endParaRPr sz="1500">
              <a:solidFill>
                <a:schemeClr val="dk2"/>
              </a:solidFill>
            </a:endParaRPr>
          </a:p>
          <a:p>
            <a:pPr indent="-139700" lvl="0" marL="292100" rtl="0" algn="l">
              <a:lnSpc>
                <a:spcPct val="100000"/>
              </a:lnSpc>
              <a:spcBef>
                <a:spcPts val="0"/>
              </a:spcBef>
              <a:spcAft>
                <a:spcPts val="0"/>
              </a:spcAft>
              <a:buNone/>
            </a:pPr>
            <a:r>
              <a:rPr lang="uk" sz="1500">
                <a:solidFill>
                  <a:schemeClr val="dk2"/>
                </a:solidFill>
              </a:rPr>
              <a:t>c.  Big data analytics is used to collect and analyze data, improve the efficiency of business process management in the enterprise, and develop an offer and communication strategy according to customer profiles.;</a:t>
            </a:r>
            <a:endParaRPr sz="1500">
              <a:solidFill>
                <a:schemeClr val="dk2"/>
              </a:solidFill>
            </a:endParaRPr>
          </a:p>
          <a:p>
            <a:pPr indent="-139700" lvl="0" marL="292100" rtl="0" algn="l">
              <a:lnSpc>
                <a:spcPct val="100000"/>
              </a:lnSpc>
              <a:spcBef>
                <a:spcPts val="0"/>
              </a:spcBef>
              <a:spcAft>
                <a:spcPts val="0"/>
              </a:spcAft>
              <a:buNone/>
            </a:pPr>
            <a:r>
              <a:rPr lang="uk" sz="1500">
                <a:solidFill>
                  <a:schemeClr val="dk2"/>
                </a:solidFill>
              </a:rPr>
              <a:t>d.  Blockchain technology is a new way of payment that helps protect data and transactions;</a:t>
            </a:r>
            <a:endParaRPr sz="1500">
              <a:solidFill>
                <a:schemeClr val="dk2"/>
              </a:solidFill>
            </a:endParaRPr>
          </a:p>
          <a:p>
            <a:pPr indent="-139700" lvl="0" marL="292100" rtl="0" algn="l">
              <a:lnSpc>
                <a:spcPct val="100000"/>
              </a:lnSpc>
              <a:spcBef>
                <a:spcPts val="0"/>
              </a:spcBef>
              <a:spcAft>
                <a:spcPts val="0"/>
              </a:spcAft>
              <a:buNone/>
            </a:pPr>
            <a:r>
              <a:rPr lang="uk" sz="1500">
                <a:solidFill>
                  <a:schemeClr val="dk2"/>
                </a:solidFill>
              </a:rPr>
              <a:t>e.  IoT: these technologies allow for contactless hotel check-in and payment, voice control capabilities in the hotel room, and indoor comfort control;</a:t>
            </a:r>
            <a:endParaRPr sz="1500">
              <a:solidFill>
                <a:schemeClr val="dk2"/>
              </a:solidFill>
            </a:endParaRPr>
          </a:p>
          <a:p>
            <a:pPr indent="-139700" lvl="0" marL="0" rtl="0" algn="l">
              <a:lnSpc>
                <a:spcPct val="100000"/>
              </a:lnSpc>
              <a:spcBef>
                <a:spcPts val="0"/>
              </a:spcBef>
              <a:spcAft>
                <a:spcPts val="0"/>
              </a:spcAft>
              <a:buNone/>
            </a:pPr>
            <a:r>
              <a:rPr lang="uk" sz="1500">
                <a:solidFill>
                  <a:schemeClr val="dk2"/>
                </a:solidFill>
              </a:rPr>
              <a:t> </a:t>
            </a:r>
            <a:r>
              <a:rPr b="1" lang="uk" sz="1500">
                <a:solidFill>
                  <a:schemeClr val="dk2"/>
                </a:solidFill>
              </a:rPr>
              <a:t>2.  Tour creation</a:t>
            </a:r>
            <a:r>
              <a:rPr lang="uk" sz="1500">
                <a:solidFill>
                  <a:schemeClr val="dk2"/>
                </a:solidFill>
              </a:rPr>
              <a:t> (alone or with a tour operator): using chatbots to search or create a tour, and tourism entities also use technologies to create tours (excursions) in augmented reality or completely virtual tours (excursions) to museums, etc.;</a:t>
            </a:r>
            <a:endParaRPr sz="1500">
              <a:solidFill>
                <a:schemeClr val="dk2"/>
              </a:solidFill>
            </a:endParaRPr>
          </a:p>
          <a:p>
            <a:pPr indent="-139700" lvl="0" marL="0" rtl="0" algn="l">
              <a:lnSpc>
                <a:spcPct val="100000"/>
              </a:lnSpc>
              <a:spcBef>
                <a:spcPts val="0"/>
              </a:spcBef>
              <a:spcAft>
                <a:spcPts val="0"/>
              </a:spcAft>
              <a:buNone/>
            </a:pPr>
            <a:r>
              <a:rPr b="1" lang="uk" sz="1500">
                <a:solidFill>
                  <a:schemeClr val="dk2"/>
                </a:solidFill>
              </a:rPr>
              <a:t> 3.  Virtual tours: </a:t>
            </a:r>
            <a:r>
              <a:rPr lang="uk" sz="1500">
                <a:solidFill>
                  <a:schemeClr val="dk2"/>
                </a:solidFill>
              </a:rPr>
              <a:t>using virtual, augmented and mixed reality to create virtual tours and excursions; using chatbots to search for information about tourist locations.</a:t>
            </a:r>
            <a:endParaRPr sz="1500">
              <a:solidFill>
                <a:schemeClr val="dk2"/>
              </a:solidFill>
            </a:endParaRPr>
          </a:p>
          <a:p>
            <a:pPr indent="0" lvl="0" marL="0" rtl="0" algn="l">
              <a:spcBef>
                <a:spcPts val="0"/>
              </a:spcBef>
              <a:spcAft>
                <a:spcPts val="1200"/>
              </a:spcAft>
              <a:buNone/>
            </a:pPr>
            <a:r>
              <a:t/>
            </a:r>
            <a:endParaRPr sz="2100">
              <a:solidFill>
                <a:schemeClr val="dk2"/>
              </a:solidFill>
              <a:latin typeface="Raleway"/>
              <a:ea typeface="Raleway"/>
              <a:cs typeface="Raleway"/>
              <a:sym typeface="Raleway"/>
            </a:endParaRPr>
          </a:p>
        </p:txBody>
      </p:sp>
      <p:sp>
        <p:nvSpPr>
          <p:cNvPr id="86" name="Google Shape;86;p16"/>
          <p:cNvSpPr/>
          <p:nvPr/>
        </p:nvSpPr>
        <p:spPr>
          <a:xfrm>
            <a:off x="8580300"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87" name="Google Shape;87;p16"/>
          <p:cNvSpPr txBox="1"/>
          <p:nvPr/>
        </p:nvSpPr>
        <p:spPr>
          <a:xfrm>
            <a:off x="8651075" y="45615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4</a:t>
            </a:r>
            <a:endParaRPr sz="2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52400" y="152400"/>
            <a:ext cx="5437725" cy="2047425"/>
          </a:xfrm>
          <a:prstGeom prst="rect">
            <a:avLst/>
          </a:prstGeom>
          <a:noFill/>
          <a:ln>
            <a:noFill/>
          </a:ln>
        </p:spPr>
      </p:pic>
      <p:pic>
        <p:nvPicPr>
          <p:cNvPr id="93" name="Google Shape;93;p17"/>
          <p:cNvPicPr preferRelativeResize="0"/>
          <p:nvPr/>
        </p:nvPicPr>
        <p:blipFill>
          <a:blip r:embed="rId4">
            <a:alphaModFix/>
          </a:blip>
          <a:stretch>
            <a:fillRect/>
          </a:stretch>
        </p:blipFill>
        <p:spPr>
          <a:xfrm>
            <a:off x="0" y="2521188"/>
            <a:ext cx="7229475" cy="2352225"/>
          </a:xfrm>
          <a:prstGeom prst="rect">
            <a:avLst/>
          </a:prstGeom>
          <a:noFill/>
          <a:ln>
            <a:noFill/>
          </a:ln>
        </p:spPr>
      </p:pic>
      <p:pic>
        <p:nvPicPr>
          <p:cNvPr id="94" name="Google Shape;94;p17"/>
          <p:cNvPicPr preferRelativeResize="0"/>
          <p:nvPr/>
        </p:nvPicPr>
        <p:blipFill rotWithShape="1">
          <a:blip r:embed="rId5">
            <a:alphaModFix/>
          </a:blip>
          <a:srcRect b="78630" l="25510" r="-25510" t="-78630"/>
          <a:stretch/>
        </p:blipFill>
        <p:spPr>
          <a:xfrm>
            <a:off x="5044922" y="2496385"/>
            <a:ext cx="5862651" cy="1768575"/>
          </a:xfrm>
          <a:prstGeom prst="rect">
            <a:avLst/>
          </a:prstGeom>
          <a:noFill/>
          <a:ln>
            <a:noFill/>
          </a:ln>
        </p:spPr>
      </p:pic>
      <p:pic>
        <p:nvPicPr>
          <p:cNvPr id="95" name="Google Shape;95;p17"/>
          <p:cNvPicPr preferRelativeResize="0"/>
          <p:nvPr/>
        </p:nvPicPr>
        <p:blipFill>
          <a:blip r:embed="rId6">
            <a:alphaModFix/>
          </a:blip>
          <a:stretch>
            <a:fillRect/>
          </a:stretch>
        </p:blipFill>
        <p:spPr>
          <a:xfrm>
            <a:off x="3540875" y="543775"/>
            <a:ext cx="5603126" cy="4599729"/>
          </a:xfrm>
          <a:prstGeom prst="rect">
            <a:avLst/>
          </a:prstGeom>
          <a:noFill/>
          <a:ln>
            <a:noFill/>
          </a:ln>
        </p:spPr>
      </p:pic>
      <p:sp>
        <p:nvSpPr>
          <p:cNvPr id="96" name="Google Shape;96;p17"/>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97" name="Google Shape;97;p17"/>
          <p:cNvSpPr txBox="1"/>
          <p:nvPr/>
        </p:nvSpPr>
        <p:spPr>
          <a:xfrm>
            <a:off x="8642475" y="460397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5</a:t>
            </a:r>
            <a:endParaRPr sz="2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103" name="Google Shape;103;p18" title="Monosnap Video 2025-02-01 21.1 (online-video-cutter.com).mp4">
            <a:hlinkClick r:id="rId3"/>
          </p:cNvPr>
          <p:cNvPicPr preferRelativeResize="0"/>
          <p:nvPr/>
        </p:nvPicPr>
        <p:blipFill>
          <a:blip r:embed="rId4">
            <a:alphaModFix/>
          </a:blip>
          <a:stretch>
            <a:fillRect/>
          </a:stretch>
        </p:blipFill>
        <p:spPr>
          <a:xfrm>
            <a:off x="0" y="67725"/>
            <a:ext cx="9144000" cy="4996073"/>
          </a:xfrm>
          <a:prstGeom prst="rect">
            <a:avLst/>
          </a:prstGeom>
          <a:noFill/>
          <a:ln>
            <a:noFill/>
          </a:ln>
        </p:spPr>
      </p:pic>
      <p:sp>
        <p:nvSpPr>
          <p:cNvPr id="104" name="Google Shape;104;p18"/>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05" name="Google Shape;105;p18"/>
          <p:cNvSpPr txBox="1"/>
          <p:nvPr/>
        </p:nvSpPr>
        <p:spPr>
          <a:xfrm>
            <a:off x="8642475" y="46029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6</a:t>
            </a:r>
            <a:endParaRPr sz="20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19"/>
          <p:cNvGraphicFramePr/>
          <p:nvPr/>
        </p:nvGraphicFramePr>
        <p:xfrm>
          <a:off x="1055225" y="313450"/>
          <a:ext cx="3000000" cy="3000000"/>
        </p:xfrm>
        <a:graphic>
          <a:graphicData uri="http://schemas.openxmlformats.org/drawingml/2006/table">
            <a:tbl>
              <a:tblPr>
                <a:noFill/>
                <a:tableStyleId>{4A07CF06-5C7E-4C57-908B-7F623B804A93}</a:tableStyleId>
              </a:tblPr>
              <a:tblGrid>
                <a:gridCol w="1792100"/>
                <a:gridCol w="1792100"/>
                <a:gridCol w="1792100"/>
                <a:gridCol w="1792100"/>
              </a:tblGrid>
              <a:tr h="697850">
                <a:tc>
                  <a:txBody>
                    <a:bodyPr/>
                    <a:lstStyle/>
                    <a:p>
                      <a:pPr indent="0" lvl="0" marL="0" rtl="0" algn="ctr">
                        <a:spcBef>
                          <a:spcPts val="0"/>
                        </a:spcBef>
                        <a:spcAft>
                          <a:spcPts val="0"/>
                        </a:spcAft>
                        <a:buNone/>
                      </a:pPr>
                      <a:r>
                        <a:rPr b="1" lang="uk" sz="1600">
                          <a:solidFill>
                            <a:schemeClr val="dk2"/>
                          </a:solidFill>
                          <a:latin typeface="Raleway"/>
                          <a:ea typeface="Raleway"/>
                          <a:cs typeface="Raleway"/>
                          <a:sym typeface="Raleway"/>
                        </a:rPr>
                        <a:t>Tool</a:t>
                      </a:r>
                      <a:endParaRPr b="1" sz="1600">
                        <a:solidFill>
                          <a:schemeClr val="dk2"/>
                        </a:solidFill>
                        <a:latin typeface="Raleway"/>
                        <a:ea typeface="Raleway"/>
                        <a:cs typeface="Raleway"/>
                        <a:sym typeface="Raleway"/>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uk" sz="1600">
                          <a:solidFill>
                            <a:schemeClr val="dk2"/>
                          </a:solidFill>
                          <a:latin typeface="Raleway"/>
                          <a:ea typeface="Raleway"/>
                          <a:cs typeface="Raleway"/>
                          <a:sym typeface="Raleway"/>
                        </a:rPr>
                        <a:t>Free of charge</a:t>
                      </a:r>
                      <a:endParaRPr b="1" sz="1600">
                        <a:solidFill>
                          <a:schemeClr val="dk2"/>
                        </a:solidFill>
                        <a:latin typeface="Raleway"/>
                        <a:ea typeface="Raleway"/>
                        <a:cs typeface="Raleway"/>
                        <a:sym typeface="Raleway"/>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uk" sz="1600">
                          <a:solidFill>
                            <a:schemeClr val="dk2"/>
                          </a:solidFill>
                          <a:latin typeface="Raleway"/>
                          <a:ea typeface="Raleway"/>
                          <a:cs typeface="Raleway"/>
                          <a:sym typeface="Raleway"/>
                        </a:rPr>
                        <a:t>Level of customization</a:t>
                      </a:r>
                      <a:endParaRPr b="1" sz="1600">
                        <a:solidFill>
                          <a:schemeClr val="dk2"/>
                        </a:solidFill>
                        <a:latin typeface="Raleway"/>
                        <a:ea typeface="Raleway"/>
                        <a:cs typeface="Raleway"/>
                        <a:sym typeface="Raleway"/>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uk" sz="1600">
                          <a:solidFill>
                            <a:schemeClr val="dk2"/>
                          </a:solidFill>
                          <a:latin typeface="Raleway"/>
                          <a:ea typeface="Raleway"/>
                          <a:cs typeface="Raleway"/>
                          <a:sym typeface="Raleway"/>
                        </a:rPr>
                        <a:t>Ease of use</a:t>
                      </a:r>
                      <a:endParaRPr b="1" sz="1600">
                        <a:solidFill>
                          <a:schemeClr val="dk2"/>
                        </a:solidFill>
                        <a:latin typeface="Raleway"/>
                        <a:ea typeface="Raleway"/>
                        <a:cs typeface="Raleway"/>
                        <a:sym typeface="Raleway"/>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D9D9D9"/>
                    </a:solidFill>
                  </a:tcPr>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Krpano</a:t>
                      </a:r>
                      <a:endParaRPr b="1">
                        <a:solidFill>
                          <a:schemeClr val="lt1"/>
                        </a:solidFill>
                        <a:latin typeface="Raleway"/>
                        <a:ea typeface="Raleway"/>
                        <a:cs typeface="Raleway"/>
                        <a:sym typeface="Raleway"/>
                      </a:endParaRPr>
                    </a:p>
                  </a:txBody>
                  <a:tcPr marT="91425" marB="91425" marR="91425" marL="91425">
                    <a:lnT cap="flat" cmpd="sng" w="9525">
                      <a:solidFill>
                        <a:schemeClr val="dk2"/>
                      </a:solidFill>
                      <a:prstDash val="solid"/>
                      <a:round/>
                      <a:headEnd len="sm" w="sm" type="none"/>
                      <a:tailEnd len="sm" w="sm" type="none"/>
                    </a:lnT>
                  </a:tcPr>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no</a:t>
                      </a:r>
                      <a:endParaRPr b="1">
                        <a:solidFill>
                          <a:schemeClr val="lt1"/>
                        </a:solidFill>
                        <a:latin typeface="Raleway"/>
                        <a:ea typeface="Raleway"/>
                        <a:cs typeface="Raleway"/>
                        <a:sym typeface="Raleway"/>
                      </a:endParaRPr>
                    </a:p>
                  </a:txBody>
                  <a:tcPr marT="91425" marB="91425" marR="91425" marL="91425">
                    <a:lnT cap="flat" cmpd="sng" w="9525">
                      <a:solidFill>
                        <a:schemeClr val="dk2"/>
                      </a:solidFill>
                      <a:prstDash val="solid"/>
                      <a:round/>
                      <a:headEnd len="sm" w="sm" type="none"/>
                      <a:tailEnd len="sm" w="sm" type="none"/>
                    </a:lnT>
                  </a:tcPr>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lnT cap="flat" cmpd="sng" w="9525">
                      <a:solidFill>
                        <a:schemeClr val="dk2"/>
                      </a:solidFill>
                      <a:prstDash val="solid"/>
                      <a:round/>
                      <a:headEnd len="sm" w="sm" type="none"/>
                      <a:tailEnd len="sm" w="sm" type="none"/>
                    </a:lnT>
                  </a:tcPr>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medium</a:t>
                      </a:r>
                      <a:endParaRPr b="1">
                        <a:solidFill>
                          <a:schemeClr val="lt1"/>
                        </a:solidFill>
                        <a:latin typeface="Raleway"/>
                        <a:ea typeface="Raleway"/>
                        <a:cs typeface="Raleway"/>
                        <a:sym typeface="Raleway"/>
                      </a:endParaRPr>
                    </a:p>
                  </a:txBody>
                  <a:tcPr marT="91425" marB="91425" marR="91425" marL="91425">
                    <a:lnT cap="flat" cmpd="sng" w="9525">
                      <a:solidFill>
                        <a:schemeClr val="dk2"/>
                      </a:solidFill>
                      <a:prstDash val="solid"/>
                      <a:round/>
                      <a:headEnd len="sm" w="sm" type="none"/>
                      <a:tailEnd len="sm" w="sm" type="none"/>
                    </a:lnT>
                  </a:tcPr>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3DVista</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no</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medium</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Matterport</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partly</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low</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Kuula</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partly</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medium</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Marzipano</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yes</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very high</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low</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Roundme</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partly</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low</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very high</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Panotour</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no</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medium</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tc>
              </a:tr>
              <a:tr h="453600">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SeekBeak</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no</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Clr>
                          <a:schemeClr val="dk2"/>
                        </a:buClr>
                        <a:buSzPts val="1100"/>
                        <a:buFont typeface="Arial"/>
                        <a:buNone/>
                      </a:pPr>
                      <a:r>
                        <a:rPr b="1" lang="uk">
                          <a:solidFill>
                            <a:schemeClr val="lt1"/>
                          </a:solidFill>
                          <a:latin typeface="Raleway"/>
                          <a:ea typeface="Raleway"/>
                          <a:cs typeface="Raleway"/>
                          <a:sym typeface="Raleway"/>
                        </a:rPr>
                        <a:t>medium</a:t>
                      </a:r>
                      <a:endParaRPr b="1">
                        <a:solidFill>
                          <a:schemeClr val="lt1"/>
                        </a:solidFill>
                        <a:latin typeface="Raleway"/>
                        <a:ea typeface="Raleway"/>
                        <a:cs typeface="Raleway"/>
                        <a:sym typeface="Raleway"/>
                      </a:endParaRPr>
                    </a:p>
                  </a:txBody>
                  <a:tcPr marT="91425" marB="91425" marR="91425" marL="91425"/>
                </a:tc>
                <a:tc>
                  <a:txBody>
                    <a:bodyPr/>
                    <a:lstStyle/>
                    <a:p>
                      <a:pPr indent="0" lvl="0" marL="0" rtl="0" algn="ctr">
                        <a:spcBef>
                          <a:spcPts val="0"/>
                        </a:spcBef>
                        <a:spcAft>
                          <a:spcPts val="0"/>
                        </a:spcAft>
                        <a:buNone/>
                      </a:pPr>
                      <a:r>
                        <a:rPr b="1" lang="uk">
                          <a:solidFill>
                            <a:schemeClr val="lt1"/>
                          </a:solidFill>
                          <a:latin typeface="Raleway"/>
                          <a:ea typeface="Raleway"/>
                          <a:cs typeface="Raleway"/>
                          <a:sym typeface="Raleway"/>
                        </a:rPr>
                        <a:t>high</a:t>
                      </a:r>
                      <a:endParaRPr b="1">
                        <a:solidFill>
                          <a:schemeClr val="lt1"/>
                        </a:solidFill>
                        <a:latin typeface="Raleway"/>
                        <a:ea typeface="Raleway"/>
                        <a:cs typeface="Raleway"/>
                        <a:sym typeface="Raleway"/>
                      </a:endParaRPr>
                    </a:p>
                  </a:txBody>
                  <a:tcPr marT="91425" marB="91425" marR="91425" marL="91425"/>
                </a:tc>
              </a:tr>
            </a:tbl>
          </a:graphicData>
        </a:graphic>
      </p:graphicFrame>
      <p:sp>
        <p:nvSpPr>
          <p:cNvPr id="111" name="Google Shape;111;p19"/>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12" name="Google Shape;112;p19"/>
          <p:cNvSpPr txBox="1"/>
          <p:nvPr/>
        </p:nvSpPr>
        <p:spPr>
          <a:xfrm>
            <a:off x="8651150" y="45615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7</a:t>
            </a:r>
            <a:endParaRPr sz="20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idx="1" type="body"/>
          </p:nvPr>
        </p:nvSpPr>
        <p:spPr>
          <a:xfrm>
            <a:off x="440425" y="231950"/>
            <a:ext cx="8100600" cy="1175700"/>
          </a:xfrm>
          <a:prstGeom prst="rect">
            <a:avLst/>
          </a:prstGeom>
        </p:spPr>
        <p:txBody>
          <a:bodyPr anchorCtr="0" anchor="ctr" bIns="91425" lIns="91425" spcFirstLastPara="1" rIns="91425" wrap="square" tIns="91425">
            <a:noAutofit/>
          </a:bodyPr>
          <a:lstStyle/>
          <a:p>
            <a:pPr indent="0" lvl="0" marL="0" rtl="0" algn="l">
              <a:lnSpc>
                <a:spcPct val="95000"/>
              </a:lnSpc>
              <a:spcBef>
                <a:spcPts val="1200"/>
              </a:spcBef>
              <a:spcAft>
                <a:spcPts val="1200"/>
              </a:spcAft>
              <a:buSzPts val="852"/>
              <a:buNone/>
            </a:pPr>
            <a:r>
              <a:rPr lang="uk" sz="1800">
                <a:solidFill>
                  <a:schemeClr val="dk2"/>
                </a:solidFill>
              </a:rPr>
              <a:t>As part of this work, we have developed a prototype of the "Virtual Tours" module, which serves as an addition to the existing damage recording system. Overall, the purpose of the system is to document and analyze damaged infrastructure objects.</a:t>
            </a:r>
            <a:endParaRPr sz="1800">
              <a:solidFill>
                <a:schemeClr val="dk2"/>
              </a:solidFill>
            </a:endParaRPr>
          </a:p>
        </p:txBody>
      </p:sp>
      <p:pic>
        <p:nvPicPr>
          <p:cNvPr id="118" name="Google Shape;118;p20"/>
          <p:cNvPicPr preferRelativeResize="0"/>
          <p:nvPr/>
        </p:nvPicPr>
        <p:blipFill>
          <a:blip r:embed="rId3">
            <a:alphaModFix/>
          </a:blip>
          <a:stretch>
            <a:fillRect/>
          </a:stretch>
        </p:blipFill>
        <p:spPr>
          <a:xfrm>
            <a:off x="1756525" y="1683175"/>
            <a:ext cx="5468400" cy="2707200"/>
          </a:xfrm>
          <a:prstGeom prst="roundRect">
            <a:avLst>
              <a:gd fmla="val 16667" name="adj"/>
            </a:avLst>
          </a:prstGeom>
          <a:noFill/>
          <a:ln cap="flat" cmpd="sng" w="28575">
            <a:solidFill>
              <a:srgbClr val="CCCCCC"/>
            </a:solidFill>
            <a:prstDash val="solid"/>
            <a:round/>
            <a:headEnd len="sm" w="sm" type="none"/>
            <a:tailEnd len="sm" w="sm" type="none"/>
          </a:ln>
        </p:spPr>
      </p:pic>
      <p:sp>
        <p:nvSpPr>
          <p:cNvPr id="119" name="Google Shape;119;p20"/>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20" name="Google Shape;120;p20"/>
          <p:cNvSpPr txBox="1"/>
          <p:nvPr/>
        </p:nvSpPr>
        <p:spPr>
          <a:xfrm>
            <a:off x="8651150" y="461657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8</a:t>
            </a:r>
            <a:endParaRPr sz="20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266100" y="173025"/>
            <a:ext cx="8611800" cy="1407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uk" sz="2000"/>
              <a:t>On the main page of the tours the damaged objects list is displayed. Users are able to select the tour that is most interesting to them and navigate to its page for more details.</a:t>
            </a:r>
            <a:endParaRPr sz="2400"/>
          </a:p>
        </p:txBody>
      </p:sp>
      <p:pic>
        <p:nvPicPr>
          <p:cNvPr id="126" name="Google Shape;126;p21"/>
          <p:cNvPicPr preferRelativeResize="0"/>
          <p:nvPr/>
        </p:nvPicPr>
        <p:blipFill>
          <a:blip r:embed="rId3">
            <a:alphaModFix/>
          </a:blip>
          <a:stretch>
            <a:fillRect/>
          </a:stretch>
        </p:blipFill>
        <p:spPr>
          <a:xfrm>
            <a:off x="760325" y="1753950"/>
            <a:ext cx="7623358" cy="3029699"/>
          </a:xfrm>
          <a:prstGeom prst="rect">
            <a:avLst/>
          </a:prstGeom>
          <a:noFill/>
          <a:ln>
            <a:noFill/>
          </a:ln>
        </p:spPr>
      </p:pic>
      <p:sp>
        <p:nvSpPr>
          <p:cNvPr id="127" name="Google Shape;127;p21"/>
          <p:cNvSpPr/>
          <p:nvPr/>
        </p:nvSpPr>
        <p:spPr>
          <a:xfrm>
            <a:off x="8580375" y="4710925"/>
            <a:ext cx="563700" cy="432600"/>
          </a:xfrm>
          <a:prstGeom prst="rect">
            <a:avLst/>
          </a:pr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Sans Pro"/>
              <a:ea typeface="Source Sans Pro"/>
              <a:cs typeface="Source Sans Pro"/>
              <a:sym typeface="Source Sans Pro"/>
            </a:endParaRPr>
          </a:p>
        </p:txBody>
      </p:sp>
      <p:sp>
        <p:nvSpPr>
          <p:cNvPr id="128" name="Google Shape;128;p21"/>
          <p:cNvSpPr txBox="1"/>
          <p:nvPr/>
        </p:nvSpPr>
        <p:spPr>
          <a:xfrm>
            <a:off x="8651150" y="4561525"/>
            <a:ext cx="4395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uk" sz="3000">
                <a:solidFill>
                  <a:schemeClr val="dk2"/>
                </a:solidFill>
                <a:latin typeface="Raleway"/>
                <a:ea typeface="Raleway"/>
                <a:cs typeface="Raleway"/>
                <a:sym typeface="Raleway"/>
              </a:rPr>
              <a:t>9</a:t>
            </a:r>
            <a:endParaRPr sz="20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