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8" r:id="rId3"/>
    <p:sldId id="288" r:id="rId4"/>
    <p:sldId id="289" r:id="rId5"/>
    <p:sldId id="290" r:id="rId6"/>
    <p:sldId id="291" r:id="rId7"/>
    <p:sldId id="295" r:id="rId8"/>
    <p:sldId id="296" r:id="rId9"/>
    <p:sldId id="297" r:id="rId10"/>
    <p:sldId id="298" r:id="rId11"/>
    <p:sldId id="300" r:id="rId12"/>
    <p:sldId id="299" r:id="rId13"/>
    <p:sldId id="293" r:id="rId14"/>
    <p:sldId id="294" r:id="rId15"/>
    <p:sldId id="269" r:id="rId16"/>
    <p:sldId id="270" r:id="rId17"/>
    <p:sldId id="275" r:id="rId18"/>
    <p:sldId id="271" r:id="rId19"/>
    <p:sldId id="278" r:id="rId20"/>
    <p:sldId id="272" r:id="rId21"/>
    <p:sldId id="273" r:id="rId22"/>
    <p:sldId id="259" r:id="rId23"/>
    <p:sldId id="274" r:id="rId24"/>
    <p:sldId id="276" r:id="rId25"/>
    <p:sldId id="260" r:id="rId26"/>
    <p:sldId id="261" r:id="rId27"/>
    <p:sldId id="262" r:id="rId28"/>
    <p:sldId id="258" r:id="rId29"/>
    <p:sldId id="266" r:id="rId30"/>
    <p:sldId id="279" r:id="rId31"/>
    <p:sldId id="280" r:id="rId32"/>
    <p:sldId id="281" r:id="rId33"/>
    <p:sldId id="282" r:id="rId34"/>
    <p:sldId id="292" r:id="rId35"/>
    <p:sldId id="286" r:id="rId36"/>
    <p:sldId id="283" r:id="rId37"/>
    <p:sldId id="284" r:id="rId38"/>
    <p:sldId id="285" r:id="rId39"/>
    <p:sldId id="267"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7" autoAdjust="0"/>
    <p:restoredTop sz="90388" autoAdjust="0"/>
  </p:normalViewPr>
  <p:slideViewPr>
    <p:cSldViewPr>
      <p:cViewPr>
        <p:scale>
          <a:sx n="66" d="100"/>
          <a:sy n="66" d="100"/>
        </p:scale>
        <p:origin x="-164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2B4915-3A60-4273-8B75-B637A7797356}" type="datetimeFigureOut">
              <a:rPr lang="ru-RU" smtClean="0"/>
              <a:t>03.04.2019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296071-3056-41B4-8DB8-8321580E0406}" type="slidenum">
              <a:rPr lang="ru-RU" smtClean="0"/>
              <a:t>‹#›</a:t>
            </a:fld>
            <a:endParaRPr lang="ru-RU"/>
          </a:p>
        </p:txBody>
      </p:sp>
    </p:spTree>
    <p:extLst>
      <p:ext uri="{BB962C8B-B14F-4D97-AF65-F5344CB8AC3E}">
        <p14:creationId xmlns:p14="http://schemas.microsoft.com/office/powerpoint/2010/main" val="405805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Функционал системы представлен в виде простых </a:t>
            </a:r>
            <a:r>
              <a:rPr lang="ru-RU" sz="1200" kern="1200" dirty="0" err="1" smtClean="0">
                <a:solidFill>
                  <a:schemeClr val="tx1"/>
                </a:solidFill>
                <a:effectLst/>
                <a:latin typeface="+mn-lt"/>
                <a:ea typeface="+mn-ea"/>
                <a:cs typeface="+mn-cs"/>
              </a:rPr>
              <a:t>предподготовленных</a:t>
            </a:r>
            <a:r>
              <a:rPr lang="ru-RU" sz="1200" kern="1200" dirty="0" smtClean="0">
                <a:solidFill>
                  <a:schemeClr val="tx1"/>
                </a:solidFill>
                <a:effectLst/>
                <a:latin typeface="+mn-lt"/>
                <a:ea typeface="+mn-ea"/>
                <a:cs typeface="+mn-cs"/>
              </a:rPr>
              <a:t> задач в виде визуальных компонентов, которые можно размещать в схеме процесса проекта.</a:t>
            </a:r>
          </a:p>
          <a:p>
            <a:endParaRPr lang="ru-RU" dirty="0" smtClean="0"/>
          </a:p>
          <a:p>
            <a:endParaRPr lang="ru-RU" dirty="0"/>
          </a:p>
        </p:txBody>
      </p:sp>
      <p:sp>
        <p:nvSpPr>
          <p:cNvPr id="4" name="Номер слайда 3"/>
          <p:cNvSpPr>
            <a:spLocks noGrp="1"/>
          </p:cNvSpPr>
          <p:nvPr>
            <p:ph type="sldNum" sz="quarter" idx="10"/>
          </p:nvPr>
        </p:nvSpPr>
        <p:spPr/>
        <p:txBody>
          <a:bodyPr/>
          <a:lstStyle/>
          <a:p>
            <a:fld id="{C50E0D0F-3BC8-40C7-AE66-26F825988B65}" type="slidenum">
              <a:rPr lang="ru-RU" smtClean="0"/>
              <a:t>4</a:t>
            </a:fld>
            <a:endParaRPr lang="ru-RU"/>
          </a:p>
        </p:txBody>
      </p:sp>
    </p:spTree>
    <p:extLst>
      <p:ext uri="{BB962C8B-B14F-4D97-AF65-F5344CB8AC3E}">
        <p14:creationId xmlns:p14="http://schemas.microsoft.com/office/powerpoint/2010/main" val="1378827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C50E0D0F-3BC8-40C7-AE66-26F825988B65}" type="slidenum">
              <a:rPr lang="ru-RU" smtClean="0"/>
              <a:t>37</a:t>
            </a:fld>
            <a:endParaRPr lang="ru-RU"/>
          </a:p>
        </p:txBody>
      </p:sp>
    </p:spTree>
    <p:extLst>
      <p:ext uri="{BB962C8B-B14F-4D97-AF65-F5344CB8AC3E}">
        <p14:creationId xmlns:p14="http://schemas.microsoft.com/office/powerpoint/2010/main" val="285727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C50E0D0F-3BC8-40C7-AE66-26F825988B65}" type="slidenum">
              <a:rPr lang="ru-RU" smtClean="0"/>
              <a:t>38</a:t>
            </a:fld>
            <a:endParaRPr lang="ru-RU"/>
          </a:p>
        </p:txBody>
      </p:sp>
    </p:spTree>
    <p:extLst>
      <p:ext uri="{BB962C8B-B14F-4D97-AF65-F5344CB8AC3E}">
        <p14:creationId xmlns:p14="http://schemas.microsoft.com/office/powerpoint/2010/main" val="22621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Например, для построения </a:t>
            </a:r>
            <a:r>
              <a:rPr lang="en-US" sz="1200" kern="1200" dirty="0" smtClean="0">
                <a:solidFill>
                  <a:schemeClr val="tx1"/>
                </a:solidFill>
                <a:effectLst/>
                <a:latin typeface="+mn-lt"/>
                <a:ea typeface="+mn-ea"/>
                <a:cs typeface="+mn-cs"/>
              </a:rPr>
              <a:t>SQL </a:t>
            </a:r>
            <a:r>
              <a:rPr lang="ru-RU" sz="1200" kern="1200" dirty="0" smtClean="0">
                <a:solidFill>
                  <a:schemeClr val="tx1"/>
                </a:solidFill>
                <a:effectLst/>
                <a:latin typeface="+mn-lt"/>
                <a:ea typeface="+mn-ea"/>
                <a:cs typeface="+mn-cs"/>
              </a:rPr>
              <a:t>запросов используется компонент </a:t>
            </a:r>
            <a:r>
              <a:rPr lang="en-US" sz="1200" kern="1200" dirty="0" smtClean="0">
                <a:solidFill>
                  <a:schemeClr val="tx1"/>
                </a:solidFill>
                <a:effectLst/>
                <a:latin typeface="+mn-lt"/>
                <a:ea typeface="+mn-ea"/>
                <a:cs typeface="+mn-cs"/>
              </a:rPr>
              <a:t>Query Builder</a:t>
            </a:r>
            <a:r>
              <a:rPr lang="ru-RU" sz="1200" kern="1200" dirty="0" smtClean="0">
                <a:solidFill>
                  <a:schemeClr val="tx1"/>
                </a:solidFill>
                <a:effectLst/>
                <a:latin typeface="+mn-lt"/>
                <a:ea typeface="+mn-ea"/>
                <a:cs typeface="+mn-cs"/>
              </a:rPr>
              <a:t>. Инструмент создан таким образом, что для решение типовых задач аналитика от пользователя не требуется знания программирования.</a:t>
            </a:r>
          </a:p>
          <a:p>
            <a:r>
              <a:rPr lang="ru-RU" sz="1200" kern="1200" dirty="0" smtClean="0">
                <a:solidFill>
                  <a:schemeClr val="tx1"/>
                </a:solidFill>
                <a:effectLst/>
                <a:latin typeface="+mn-lt"/>
                <a:ea typeface="+mn-ea"/>
                <a:cs typeface="+mn-cs"/>
              </a:rPr>
              <a:t>Система интегрирована с такими популярными продуктами как </a:t>
            </a:r>
            <a:r>
              <a:rPr lang="en-US" sz="1200" kern="1200" dirty="0" smtClean="0">
                <a:solidFill>
                  <a:schemeClr val="tx1"/>
                </a:solidFill>
                <a:effectLst/>
                <a:latin typeface="+mn-lt"/>
                <a:ea typeface="+mn-ea"/>
                <a:cs typeface="+mn-cs"/>
              </a:rPr>
              <a:t>Microsoft Excel</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Word</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Power Point </a:t>
            </a:r>
            <a:r>
              <a:rPr lang="ru-RU" sz="1200" kern="1200" dirty="0" smtClean="0">
                <a:solidFill>
                  <a:schemeClr val="tx1"/>
                </a:solidFill>
                <a:effectLst/>
                <a:latin typeface="+mn-lt"/>
                <a:ea typeface="+mn-ea"/>
                <a:cs typeface="+mn-cs"/>
              </a:rPr>
              <a:t>и </a:t>
            </a:r>
            <a:r>
              <a:rPr lang="en-US" sz="1200" kern="1200" dirty="0" smtClean="0">
                <a:solidFill>
                  <a:schemeClr val="tx1"/>
                </a:solidFill>
                <a:effectLst/>
                <a:latin typeface="+mn-lt"/>
                <a:ea typeface="+mn-ea"/>
                <a:cs typeface="+mn-cs"/>
              </a:rPr>
              <a:t>Outlook</a:t>
            </a:r>
            <a:r>
              <a:rPr lang="ru-RU" sz="120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C50E0D0F-3BC8-40C7-AE66-26F825988B65}" type="slidenum">
              <a:rPr lang="ru-RU" smtClean="0"/>
              <a:t>5</a:t>
            </a:fld>
            <a:endParaRPr lang="ru-RU"/>
          </a:p>
        </p:txBody>
      </p:sp>
    </p:spTree>
    <p:extLst>
      <p:ext uri="{BB962C8B-B14F-4D97-AF65-F5344CB8AC3E}">
        <p14:creationId xmlns:p14="http://schemas.microsoft.com/office/powerpoint/2010/main" val="64973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Для работы с технологиями больших данных используются коннекторы </a:t>
            </a:r>
            <a:r>
              <a:rPr lang="ru-RU" sz="1200" kern="1200" dirty="0" err="1" smtClean="0">
                <a:solidFill>
                  <a:schemeClr val="tx1"/>
                </a:solidFill>
                <a:effectLst/>
                <a:latin typeface="+mn-lt"/>
                <a:ea typeface="+mn-ea"/>
                <a:cs typeface="+mn-cs"/>
              </a:rPr>
              <a:t>Hortonworks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Cloudera</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Pivotal</a:t>
            </a:r>
            <a:r>
              <a:rPr lang="ru-RU" sz="1200" kern="1200" dirty="0" smtClean="0">
                <a:solidFill>
                  <a:schemeClr val="tx1"/>
                </a:solidFill>
                <a:effectLst/>
                <a:latin typeface="+mn-lt"/>
                <a:ea typeface="+mn-ea"/>
                <a:cs typeface="+mn-cs"/>
              </a:rPr>
              <a:t>. Это дает возможность быстро выгружать данные:</a:t>
            </a:r>
          </a:p>
          <a:p>
            <a:pPr lvl="0"/>
            <a:r>
              <a:rPr lang="ru-RU" sz="1200" kern="1200" dirty="0" smtClean="0">
                <a:solidFill>
                  <a:schemeClr val="tx1"/>
                </a:solidFill>
                <a:effectLst/>
                <a:latin typeface="+mn-lt"/>
                <a:ea typeface="+mn-ea"/>
                <a:cs typeface="+mn-cs"/>
              </a:rPr>
              <a:t>Считывать неструктурированные данные в форматах: </a:t>
            </a:r>
            <a:r>
              <a:rPr lang="ru-RU" sz="1200" kern="1200" dirty="0" err="1" smtClean="0">
                <a:solidFill>
                  <a:schemeClr val="tx1"/>
                </a:solidFill>
                <a:effectLst/>
                <a:latin typeface="+mn-lt"/>
                <a:ea typeface="+mn-ea"/>
                <a:cs typeface="+mn-cs"/>
              </a:rPr>
              <a:t>csv</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logs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txt</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xml</a:t>
            </a:r>
            <a:r>
              <a:rPr lang="ru-RU" sz="1200" kern="1200" dirty="0" smtClean="0">
                <a:solidFill>
                  <a:schemeClr val="tx1"/>
                </a:solidFill>
                <a:effectLst/>
                <a:latin typeface="+mn-lt"/>
                <a:ea typeface="+mn-ea"/>
                <a:cs typeface="+mn-cs"/>
              </a:rPr>
              <a:t> и т.д..</a:t>
            </a:r>
          </a:p>
          <a:p>
            <a:pPr lvl="0"/>
            <a:r>
              <a:rPr lang="ru-RU" sz="1200" kern="1200" dirty="0" smtClean="0">
                <a:solidFill>
                  <a:schemeClr val="tx1"/>
                </a:solidFill>
                <a:effectLst/>
                <a:latin typeface="+mn-lt"/>
                <a:ea typeface="+mn-ea"/>
                <a:cs typeface="+mn-cs"/>
              </a:rPr>
              <a:t>Считывать структурированные данные.</a:t>
            </a:r>
          </a:p>
          <a:p>
            <a:pPr lvl="0"/>
            <a:r>
              <a:rPr lang="ru-RU" sz="1200" kern="1200" dirty="0" smtClean="0">
                <a:solidFill>
                  <a:schemeClr val="tx1"/>
                </a:solidFill>
                <a:effectLst/>
                <a:latin typeface="+mn-lt"/>
                <a:ea typeface="+mn-ea"/>
                <a:cs typeface="+mn-cs"/>
              </a:rPr>
              <a:t>Записывать результаты в </a:t>
            </a:r>
            <a:r>
              <a:rPr lang="ru-RU" sz="1200" kern="1200" dirty="0" err="1" smtClean="0">
                <a:solidFill>
                  <a:schemeClr val="tx1"/>
                </a:solidFill>
                <a:effectLst/>
                <a:latin typeface="+mn-lt"/>
                <a:ea typeface="+mn-ea"/>
                <a:cs typeface="+mn-cs"/>
              </a:rPr>
              <a:t>Hadoop</a:t>
            </a:r>
            <a:r>
              <a:rPr lang="ru-RU" sz="1200" kern="1200" dirty="0" smtClean="0">
                <a:solidFill>
                  <a:schemeClr val="tx1"/>
                </a:solidFill>
                <a:effectLst/>
                <a:latin typeface="+mn-lt"/>
                <a:ea typeface="+mn-ea"/>
                <a:cs typeface="+mn-cs"/>
              </a:rPr>
              <a:t>.</a:t>
            </a:r>
          </a:p>
          <a:p>
            <a:pPr lvl="0"/>
            <a:endParaRPr lang="uk-UA"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В </a:t>
            </a:r>
            <a:r>
              <a:rPr lang="en-US" sz="1200" kern="1200" dirty="0" smtClean="0">
                <a:solidFill>
                  <a:schemeClr val="tx1"/>
                </a:solidFill>
                <a:effectLst/>
                <a:latin typeface="+mn-lt"/>
                <a:ea typeface="+mn-ea"/>
                <a:cs typeface="+mn-cs"/>
              </a:rPr>
              <a:t>SAS Enterprise Guide </a:t>
            </a:r>
            <a:r>
              <a:rPr lang="ru-RU" sz="1200" kern="1200" dirty="0" smtClean="0">
                <a:solidFill>
                  <a:schemeClr val="tx1"/>
                </a:solidFill>
                <a:effectLst/>
                <a:latin typeface="+mn-lt"/>
                <a:ea typeface="+mn-ea"/>
                <a:cs typeface="+mn-cs"/>
              </a:rPr>
              <a:t>доступ к базам данных осуществляется как к стандартным библиотекам системы </a:t>
            </a:r>
            <a:r>
              <a:rPr lang="en-US" sz="1200" kern="1200" dirty="0" smtClean="0">
                <a:solidFill>
                  <a:schemeClr val="tx1"/>
                </a:solidFill>
                <a:effectLst/>
                <a:latin typeface="+mn-lt"/>
                <a:ea typeface="+mn-ea"/>
                <a:cs typeface="+mn-cs"/>
              </a:rPr>
              <a:t>SAS</a:t>
            </a:r>
            <a:r>
              <a:rPr lang="ru-RU" sz="1200" kern="1200" dirty="0" smtClean="0">
                <a:solidFill>
                  <a:schemeClr val="tx1"/>
                </a:solidFill>
                <a:effectLst/>
                <a:latin typeface="+mn-lt"/>
                <a:ea typeface="+mn-ea"/>
                <a:cs typeface="+mn-cs"/>
              </a:rPr>
              <a:t>, как следствие пользователю нет необходимости быть специалистом и иметь глубокие знания для каждого вида базы данных который используется в проекте.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SAS имеет более 30 коннекторов для баз данных, наиболее популярные это:</a:t>
            </a:r>
          </a:p>
          <a:p>
            <a:pPr fontAlgn="base"/>
            <a:r>
              <a:rPr lang="en-US" sz="1200" b="0" i="0" kern="1200" dirty="0" smtClean="0">
                <a:solidFill>
                  <a:schemeClr val="tx1"/>
                </a:solidFill>
                <a:effectLst/>
                <a:latin typeface="+mn-lt"/>
                <a:ea typeface="+mn-ea"/>
                <a:cs typeface="+mn-cs"/>
              </a:rPr>
              <a:t>Access to </a:t>
            </a:r>
            <a:r>
              <a:rPr lang="en-US" sz="1200" b="0" i="0" kern="1200" dirty="0" err="1" smtClean="0">
                <a:solidFill>
                  <a:schemeClr val="tx1"/>
                </a:solidFill>
                <a:effectLst/>
                <a:latin typeface="+mn-lt"/>
                <a:ea typeface="+mn-ea"/>
                <a:cs typeface="+mn-cs"/>
              </a:rPr>
              <a:t>Hadoop</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Access to Impala</a:t>
            </a:r>
          </a:p>
          <a:p>
            <a:pPr fontAlgn="base"/>
            <a:r>
              <a:rPr lang="en-US" sz="1200" b="0" i="0" kern="1200" dirty="0" smtClean="0">
                <a:solidFill>
                  <a:schemeClr val="tx1"/>
                </a:solidFill>
                <a:effectLst/>
                <a:latin typeface="+mn-lt"/>
                <a:ea typeface="+mn-ea"/>
                <a:cs typeface="+mn-cs"/>
              </a:rPr>
              <a:t>Access to Teradata</a:t>
            </a:r>
          </a:p>
          <a:p>
            <a:pPr fontAlgn="base"/>
            <a:r>
              <a:rPr lang="en-US" sz="1200" b="0" i="0" kern="1200" dirty="0" smtClean="0">
                <a:solidFill>
                  <a:schemeClr val="tx1"/>
                </a:solidFill>
                <a:effectLst/>
                <a:latin typeface="+mn-lt"/>
                <a:ea typeface="+mn-ea"/>
                <a:cs typeface="+mn-cs"/>
              </a:rPr>
              <a:t>Access to OLEDB</a:t>
            </a:r>
          </a:p>
          <a:p>
            <a:pPr fontAlgn="base"/>
            <a:r>
              <a:rPr lang="en-US" sz="1200" b="0" i="0" kern="1200" dirty="0" smtClean="0">
                <a:solidFill>
                  <a:schemeClr val="tx1"/>
                </a:solidFill>
                <a:effectLst/>
                <a:latin typeface="+mn-lt"/>
                <a:ea typeface="+mn-ea"/>
                <a:cs typeface="+mn-cs"/>
              </a:rPr>
              <a:t>Access to Sybase IQ</a:t>
            </a:r>
          </a:p>
          <a:p>
            <a:pPr fontAlgn="base"/>
            <a:r>
              <a:rPr lang="en-US" sz="1200" b="0" i="0" kern="1200" dirty="0" smtClean="0">
                <a:solidFill>
                  <a:schemeClr val="tx1"/>
                </a:solidFill>
                <a:effectLst/>
                <a:latin typeface="+mn-lt"/>
                <a:ea typeface="+mn-ea"/>
                <a:cs typeface="+mn-cs"/>
              </a:rPr>
              <a:t>Access to SAP R3</a:t>
            </a:r>
          </a:p>
          <a:p>
            <a:pPr fontAlgn="base"/>
            <a:r>
              <a:rPr lang="en-US" sz="1200" b="0" i="0" kern="1200" dirty="0" smtClean="0">
                <a:solidFill>
                  <a:schemeClr val="tx1"/>
                </a:solidFill>
                <a:effectLst/>
                <a:latin typeface="+mn-lt"/>
                <a:ea typeface="+mn-ea"/>
                <a:cs typeface="+mn-cs"/>
              </a:rPr>
              <a:t>Access to Oracle</a:t>
            </a:r>
          </a:p>
          <a:p>
            <a:pPr fontAlgn="base"/>
            <a:r>
              <a:rPr lang="en-US" sz="1200" b="0" i="0" kern="1200" dirty="0" smtClean="0">
                <a:solidFill>
                  <a:schemeClr val="tx1"/>
                </a:solidFill>
                <a:effectLst/>
                <a:latin typeface="+mn-lt"/>
                <a:ea typeface="+mn-ea"/>
                <a:cs typeface="+mn-cs"/>
              </a:rPr>
              <a:t>Access to DB2</a:t>
            </a:r>
          </a:p>
          <a:p>
            <a:pPr fontAlgn="base"/>
            <a:r>
              <a:rPr lang="en-US" sz="1200" b="0" i="0" kern="1200" dirty="0" smtClean="0">
                <a:solidFill>
                  <a:schemeClr val="tx1"/>
                </a:solidFill>
                <a:effectLst/>
                <a:latin typeface="+mn-lt"/>
                <a:ea typeface="+mn-ea"/>
                <a:cs typeface="+mn-cs"/>
              </a:rPr>
              <a:t>Access to Microsoft </a:t>
            </a:r>
            <a:r>
              <a:rPr lang="en-US" sz="1200" b="0" i="0" kern="1200" dirty="0" err="1" smtClean="0">
                <a:solidFill>
                  <a:schemeClr val="tx1"/>
                </a:solidFill>
                <a:effectLst/>
                <a:latin typeface="+mn-lt"/>
                <a:ea typeface="+mn-ea"/>
                <a:cs typeface="+mn-cs"/>
              </a:rPr>
              <a:t>SQLServer</a:t>
            </a:r>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And much more…</a:t>
            </a:r>
          </a:p>
          <a:p>
            <a:endParaRPr lang="ru-R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following describes how to create a library from a database. </a:t>
            </a:r>
            <a:endParaRPr lang="ru-RU"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connection task can be found under </a:t>
            </a:r>
            <a:r>
              <a:rPr lang="en-US" sz="1200" b="0" i="1" u="sng" kern="1200" dirty="0" smtClean="0">
                <a:solidFill>
                  <a:schemeClr val="tx1"/>
                </a:solidFill>
                <a:effectLst/>
                <a:latin typeface="+mn-lt"/>
                <a:ea typeface="+mn-ea"/>
                <a:cs typeface="+mn-cs"/>
              </a:rPr>
              <a:t>Tools -&gt; Assign a library to the project</a:t>
            </a:r>
            <a:r>
              <a:rPr lang="en-US" sz="1200" b="1" i="0" kern="1200" dirty="0" smtClean="0">
                <a:solidFill>
                  <a:schemeClr val="tx1"/>
                </a:solidFill>
                <a:effectLst/>
                <a:latin typeface="+mn-lt"/>
                <a:ea typeface="+mn-ea"/>
                <a:cs typeface="+mn-cs"/>
              </a:rPr>
              <a:t>.</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C50E0D0F-3BC8-40C7-AE66-26F825988B65}" type="slidenum">
              <a:rPr lang="ru-RU" smtClean="0"/>
              <a:t>6</a:t>
            </a:fld>
            <a:endParaRPr lang="ru-RU"/>
          </a:p>
        </p:txBody>
      </p:sp>
    </p:spTree>
    <p:extLst>
      <p:ext uri="{BB962C8B-B14F-4D97-AF65-F5344CB8AC3E}">
        <p14:creationId xmlns:p14="http://schemas.microsoft.com/office/powerpoint/2010/main" val="184879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слайде показан сгенерированный автоматически </a:t>
            </a:r>
            <a:r>
              <a:rPr lang="en-US" dirty="0" smtClean="0"/>
              <a:t>SQL </a:t>
            </a:r>
            <a:r>
              <a:rPr lang="ru-RU" dirty="0" smtClean="0"/>
              <a:t>код.</a:t>
            </a:r>
            <a:endParaRPr lang="ru-RU" dirty="0"/>
          </a:p>
        </p:txBody>
      </p:sp>
      <p:sp>
        <p:nvSpPr>
          <p:cNvPr id="4" name="Номер слайда 3"/>
          <p:cNvSpPr>
            <a:spLocks noGrp="1"/>
          </p:cNvSpPr>
          <p:nvPr>
            <p:ph type="sldNum" sz="quarter" idx="10"/>
          </p:nvPr>
        </p:nvSpPr>
        <p:spPr/>
        <p:txBody>
          <a:bodyPr/>
          <a:lstStyle/>
          <a:p>
            <a:fld id="{C50E0D0F-3BC8-40C7-AE66-26F825988B65}" type="slidenum">
              <a:rPr lang="ru-RU" smtClean="0"/>
              <a:t>9</a:t>
            </a:fld>
            <a:endParaRPr lang="ru-RU"/>
          </a:p>
        </p:txBody>
      </p:sp>
    </p:spTree>
    <p:extLst>
      <p:ext uri="{BB962C8B-B14F-4D97-AF65-F5344CB8AC3E}">
        <p14:creationId xmlns:p14="http://schemas.microsoft.com/office/powerpoint/2010/main" val="3734871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Скрипт,</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который выкачивает данные с сайта НАЗК. Основные библиотеки: </a:t>
            </a:r>
            <a:r>
              <a:rPr lang="ru-RU" sz="1200" b="0" i="0" kern="1200" dirty="0" err="1" smtClean="0">
                <a:solidFill>
                  <a:schemeClr val="tx1"/>
                </a:solidFill>
                <a:effectLst/>
                <a:latin typeface="+mn-lt"/>
                <a:ea typeface="+mn-ea"/>
                <a:cs typeface="+mn-cs"/>
              </a:rPr>
              <a:t>requests</a:t>
            </a:r>
            <a:r>
              <a:rPr lang="ru-RU" sz="1200" b="0" i="0" kern="1200" dirty="0" smtClean="0">
                <a:solidFill>
                  <a:schemeClr val="tx1"/>
                </a:solidFill>
                <a:effectLst/>
                <a:latin typeface="+mn-lt"/>
                <a:ea typeface="+mn-ea"/>
                <a:cs typeface="+mn-cs"/>
              </a:rPr>
              <a:t> и </a:t>
            </a:r>
            <a:r>
              <a:rPr lang="ru-RU" sz="1200" b="0" i="0" kern="1200" dirty="0" err="1" smtClean="0">
                <a:solidFill>
                  <a:schemeClr val="tx1"/>
                </a:solidFill>
                <a:effectLst/>
                <a:latin typeface="+mn-lt"/>
                <a:ea typeface="+mn-ea"/>
                <a:cs typeface="+mn-cs"/>
              </a:rPr>
              <a:t>re</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regex</a:t>
            </a:r>
            <a:r>
              <a:rPr lang="ru-RU" sz="1200" b="0" i="0" kern="1200" dirty="0" smtClean="0">
                <a:solidFill>
                  <a:schemeClr val="tx1"/>
                </a:solidFill>
                <a:effectLst/>
                <a:latin typeface="+mn-lt"/>
                <a:ea typeface="+mn-ea"/>
                <a:cs typeface="+mn-cs"/>
              </a:rPr>
              <a:t>)</a:t>
            </a:r>
            <a:endParaRPr lang="ru-RU" dirty="0"/>
          </a:p>
        </p:txBody>
      </p:sp>
      <p:sp>
        <p:nvSpPr>
          <p:cNvPr id="4" name="Номер слайда 3"/>
          <p:cNvSpPr>
            <a:spLocks noGrp="1"/>
          </p:cNvSpPr>
          <p:nvPr>
            <p:ph type="sldNum" sz="quarter" idx="10"/>
          </p:nvPr>
        </p:nvSpPr>
        <p:spPr/>
        <p:txBody>
          <a:bodyPr/>
          <a:lstStyle/>
          <a:p>
            <a:fld id="{EE296071-3056-41B4-8DB8-8321580E0406}" type="slidenum">
              <a:rPr lang="ru-RU" smtClean="0"/>
              <a:t>25</a:t>
            </a:fld>
            <a:endParaRPr lang="ru-RU"/>
          </a:p>
        </p:txBody>
      </p:sp>
    </p:spTree>
    <p:extLst>
      <p:ext uri="{BB962C8B-B14F-4D97-AF65-F5344CB8AC3E}">
        <p14:creationId xmlns:p14="http://schemas.microsoft.com/office/powerpoint/2010/main" val="414330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Вырезка из кода, где происходит обращение к сайту НАЗК, проверка на существование страницы, проверка на изменение декларации (бывает такое, что спустя некоторое время они могут обновиться). Так же, предусмотрено возвращение в последнюю точку (так как </a:t>
            </a:r>
            <a:r>
              <a:rPr lang="ru-RU" sz="1200" b="0" i="0" kern="1200" dirty="0" err="1" smtClean="0">
                <a:solidFill>
                  <a:schemeClr val="tx1"/>
                </a:solidFill>
                <a:effectLst/>
                <a:latin typeface="+mn-lt"/>
                <a:ea typeface="+mn-ea"/>
                <a:cs typeface="+mn-cs"/>
              </a:rPr>
              <a:t>id</a:t>
            </a:r>
            <a:r>
              <a:rPr lang="ru-RU" sz="1200" b="0" i="0" kern="1200" dirty="0" smtClean="0">
                <a:solidFill>
                  <a:schemeClr val="tx1"/>
                </a:solidFill>
                <a:effectLst/>
                <a:latin typeface="+mn-lt"/>
                <a:ea typeface="+mn-ea"/>
                <a:cs typeface="+mn-cs"/>
              </a:rPr>
              <a:t> деклараций не отсортированы, то единственный способ найти новую декларацию поиск по дате обновления).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Из существующих проблем, блок на количество запросов к сайту (поэтому делается </a:t>
            </a:r>
            <a:r>
              <a:rPr lang="ru-RU" sz="1200" b="0" i="0" kern="1200" dirty="0" err="1" smtClean="0">
                <a:solidFill>
                  <a:schemeClr val="tx1"/>
                </a:solidFill>
                <a:effectLst/>
                <a:latin typeface="+mn-lt"/>
                <a:ea typeface="+mn-ea"/>
                <a:cs typeface="+mn-cs"/>
              </a:rPr>
              <a:t>sleep</a:t>
            </a:r>
            <a:r>
              <a:rPr lang="ru-RU" sz="1200" b="0" i="0" kern="1200" dirty="0" smtClean="0">
                <a:solidFill>
                  <a:schemeClr val="tx1"/>
                </a:solidFill>
                <a:effectLst/>
                <a:latin typeface="+mn-lt"/>
                <a:ea typeface="+mn-ea"/>
                <a:cs typeface="+mn-cs"/>
              </a:rPr>
              <a:t> на 5 секунд), пустые </a:t>
            </a:r>
            <a:r>
              <a:rPr lang="ru-RU" sz="1200" b="0" i="0" kern="1200" dirty="0" err="1" smtClean="0">
                <a:solidFill>
                  <a:schemeClr val="tx1"/>
                </a:solidFill>
                <a:effectLst/>
                <a:latin typeface="+mn-lt"/>
                <a:ea typeface="+mn-ea"/>
                <a:cs typeface="+mn-cs"/>
              </a:rPr>
              <a:t>json</a:t>
            </a:r>
            <a:r>
              <a:rPr lang="ru-RU" sz="1200" b="0" i="0" kern="1200" dirty="0" smtClean="0">
                <a:solidFill>
                  <a:schemeClr val="tx1"/>
                </a:solidFill>
                <a:effectLst/>
                <a:latin typeface="+mn-lt"/>
                <a:ea typeface="+mn-ea"/>
                <a:cs typeface="+mn-cs"/>
              </a:rPr>
              <a:t>, проблемы с интернетом на стороне скрипта. В коде все прописано</a:t>
            </a:r>
          </a:p>
          <a:p>
            <a:endParaRPr lang="ru-RU" dirty="0"/>
          </a:p>
        </p:txBody>
      </p:sp>
      <p:sp>
        <p:nvSpPr>
          <p:cNvPr id="4" name="Номер слайда 3"/>
          <p:cNvSpPr>
            <a:spLocks noGrp="1"/>
          </p:cNvSpPr>
          <p:nvPr>
            <p:ph type="sldNum" sz="quarter" idx="10"/>
          </p:nvPr>
        </p:nvSpPr>
        <p:spPr/>
        <p:txBody>
          <a:bodyPr/>
          <a:lstStyle/>
          <a:p>
            <a:fld id="{EE296071-3056-41B4-8DB8-8321580E0406}" type="slidenum">
              <a:rPr lang="ru-RU" smtClean="0"/>
              <a:t>26</a:t>
            </a:fld>
            <a:endParaRPr lang="ru-RU"/>
          </a:p>
        </p:txBody>
      </p:sp>
    </p:spTree>
    <p:extLst>
      <p:ext uri="{BB962C8B-B14F-4D97-AF65-F5344CB8AC3E}">
        <p14:creationId xmlns:p14="http://schemas.microsoft.com/office/powerpoint/2010/main" val="4030040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Пример фрагмента </a:t>
            </a:r>
            <a:r>
              <a:rPr lang="ru-RU" sz="1200" b="0" i="0" kern="1200" dirty="0" err="1" smtClean="0">
                <a:solidFill>
                  <a:schemeClr val="tx1"/>
                </a:solidFill>
                <a:effectLst/>
                <a:latin typeface="+mn-lt"/>
                <a:ea typeface="+mn-ea"/>
                <a:cs typeface="+mn-cs"/>
              </a:rPr>
              <a:t>Javascript</a:t>
            </a:r>
            <a:r>
              <a:rPr lang="ru-RU" sz="1200" b="0" i="0" kern="1200" dirty="0" smtClean="0">
                <a:solidFill>
                  <a:schemeClr val="tx1"/>
                </a:solidFill>
                <a:effectLst/>
                <a:latin typeface="+mn-lt"/>
                <a:ea typeface="+mn-ea"/>
                <a:cs typeface="+mn-cs"/>
              </a:rPr>
              <a:t>, где происходит обращение и запись по ключам </a:t>
            </a:r>
            <a:r>
              <a:rPr lang="ru-RU" sz="1200" b="0" i="0" kern="1200" dirty="0" err="1" smtClean="0">
                <a:solidFill>
                  <a:schemeClr val="tx1"/>
                </a:solidFill>
                <a:effectLst/>
                <a:latin typeface="+mn-lt"/>
                <a:ea typeface="+mn-ea"/>
                <a:cs typeface="+mn-cs"/>
              </a:rPr>
              <a:t>json</a:t>
            </a:r>
            <a:r>
              <a:rPr lang="ru-RU" sz="1200" b="0" i="0" kern="1200" dirty="0" smtClean="0">
                <a:solidFill>
                  <a:schemeClr val="tx1"/>
                </a:solidFill>
                <a:effectLst/>
                <a:latin typeface="+mn-lt"/>
                <a:ea typeface="+mn-ea"/>
                <a:cs typeface="+mn-cs"/>
              </a:rPr>
              <a:t>. Формируется удобный </a:t>
            </a:r>
            <a:r>
              <a:rPr lang="ru-RU" sz="1200" b="0" i="0" kern="1200" dirty="0" err="1" smtClean="0">
                <a:solidFill>
                  <a:schemeClr val="tx1"/>
                </a:solidFill>
                <a:effectLst/>
                <a:latin typeface="+mn-lt"/>
                <a:ea typeface="+mn-ea"/>
                <a:cs typeface="+mn-cs"/>
              </a:rPr>
              <a:t>json</a:t>
            </a:r>
            <a:r>
              <a:rPr lang="ru-RU" sz="1200" b="0" i="0" kern="1200" dirty="0" smtClean="0">
                <a:solidFill>
                  <a:schemeClr val="tx1"/>
                </a:solidFill>
                <a:effectLst/>
                <a:latin typeface="+mn-lt"/>
                <a:ea typeface="+mn-ea"/>
                <a:cs typeface="+mn-cs"/>
              </a:rPr>
              <a:t>, который дальше уже вручную подгружается </a:t>
            </a:r>
            <a:r>
              <a:rPr lang="ru-RU" sz="1200" b="0" i="0" kern="1200" dirty="0" err="1" smtClean="0">
                <a:solidFill>
                  <a:schemeClr val="tx1"/>
                </a:solidFill>
                <a:effectLst/>
                <a:latin typeface="+mn-lt"/>
                <a:ea typeface="+mn-ea"/>
                <a:cs typeface="+mn-cs"/>
              </a:rPr>
              <a:t>Ораклом</a:t>
            </a:r>
            <a:endParaRPr lang="ru-RU" dirty="0"/>
          </a:p>
        </p:txBody>
      </p:sp>
      <p:sp>
        <p:nvSpPr>
          <p:cNvPr id="4" name="Номер слайда 3"/>
          <p:cNvSpPr>
            <a:spLocks noGrp="1"/>
          </p:cNvSpPr>
          <p:nvPr>
            <p:ph type="sldNum" sz="quarter" idx="10"/>
          </p:nvPr>
        </p:nvSpPr>
        <p:spPr/>
        <p:txBody>
          <a:bodyPr/>
          <a:lstStyle/>
          <a:p>
            <a:fld id="{EE296071-3056-41B4-8DB8-8321580E0406}" type="slidenum">
              <a:rPr lang="ru-RU" smtClean="0"/>
              <a:t>27</a:t>
            </a:fld>
            <a:endParaRPr lang="ru-RU"/>
          </a:p>
        </p:txBody>
      </p:sp>
    </p:spTree>
    <p:extLst>
      <p:ext uri="{BB962C8B-B14F-4D97-AF65-F5344CB8AC3E}">
        <p14:creationId xmlns:p14="http://schemas.microsoft.com/office/powerpoint/2010/main" val="46150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Можливий вигляд звітної форми по деклараціям</a:t>
            </a:r>
            <a:endParaRPr lang="ru-RU" dirty="0"/>
          </a:p>
        </p:txBody>
      </p:sp>
      <p:sp>
        <p:nvSpPr>
          <p:cNvPr id="4" name="Номер слайда 3"/>
          <p:cNvSpPr>
            <a:spLocks noGrp="1"/>
          </p:cNvSpPr>
          <p:nvPr>
            <p:ph type="sldNum" sz="quarter" idx="10"/>
          </p:nvPr>
        </p:nvSpPr>
        <p:spPr/>
        <p:txBody>
          <a:bodyPr/>
          <a:lstStyle/>
          <a:p>
            <a:fld id="{EE296071-3056-41B4-8DB8-8321580E0406}" type="slidenum">
              <a:rPr lang="ru-RU" smtClean="0"/>
              <a:t>28</a:t>
            </a:fld>
            <a:endParaRPr lang="ru-RU"/>
          </a:p>
        </p:txBody>
      </p:sp>
    </p:spTree>
    <p:extLst>
      <p:ext uri="{BB962C8B-B14F-4D97-AF65-F5344CB8AC3E}">
        <p14:creationId xmlns:p14="http://schemas.microsoft.com/office/powerpoint/2010/main" val="2319221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Образ слайда 1"/>
          <p:cNvSpPr>
            <a:spLocks noGrp="1" noRot="1" noChangeAspect="1" noTextEdit="1"/>
          </p:cNvSpPr>
          <p:nvPr>
            <p:ph type="sldImg"/>
          </p:nvPr>
        </p:nvSpPr>
        <p:spPr>
          <a:ln/>
        </p:spPr>
      </p:sp>
      <p:sp>
        <p:nvSpPr>
          <p:cNvPr id="137219" name="Заметки 2"/>
          <p:cNvSpPr>
            <a:spLocks noGrp="1"/>
          </p:cNvSpPr>
          <p:nvPr>
            <p:ph type="body" idx="1"/>
          </p:nvPr>
        </p:nvSpPr>
        <p:spPr>
          <a:noFill/>
        </p:spPr>
        <p:txBody>
          <a:bodyPr/>
          <a:lstStyle/>
          <a:p>
            <a:r>
              <a:rPr lang="en-US" altLang="ru-RU" smtClean="0"/>
              <a:t>/* --- PROC FORMAT */</a:t>
            </a:r>
          </a:p>
          <a:p>
            <a:endParaRPr lang="en-US" altLang="ru-RU" smtClean="0"/>
          </a:p>
          <a:p>
            <a:r>
              <a:rPr lang="en-US" altLang="ru-RU" smtClean="0"/>
              <a:t>PROC FORMAT;</a:t>
            </a:r>
          </a:p>
          <a:p>
            <a:r>
              <a:rPr lang="en-US" altLang="ru-RU" smtClean="0"/>
              <a:t>    VALUE $myformat 'UA'='</a:t>
            </a:r>
            <a:r>
              <a:rPr lang="ru-RU" altLang="ru-RU" smtClean="0"/>
              <a:t>Украина'</a:t>
            </a:r>
          </a:p>
          <a:p>
            <a:r>
              <a:rPr lang="ru-RU" altLang="ru-RU" smtClean="0"/>
              <a:t>                    '</a:t>
            </a:r>
            <a:r>
              <a:rPr lang="en-US" altLang="ru-RU" smtClean="0"/>
              <a:t>RU'= '</a:t>
            </a:r>
            <a:r>
              <a:rPr lang="ru-RU" altLang="ru-RU" smtClean="0"/>
              <a:t>Россия'</a:t>
            </a:r>
          </a:p>
          <a:p>
            <a:r>
              <a:rPr lang="ru-RU" altLang="ru-RU" smtClean="0"/>
              <a:t>                    </a:t>
            </a:r>
            <a:r>
              <a:rPr lang="en-US" altLang="ru-RU" smtClean="0"/>
              <a:t>OTHER='</a:t>
            </a:r>
            <a:r>
              <a:rPr lang="ru-RU" altLang="ru-RU" smtClean="0"/>
              <a:t>Прочие';</a:t>
            </a:r>
          </a:p>
          <a:p>
            <a:r>
              <a:rPr lang="en-US" altLang="ru-RU" smtClean="0"/>
              <a:t>RUN;</a:t>
            </a:r>
          </a:p>
          <a:p>
            <a:endParaRPr lang="en-US" altLang="ru-RU" smtClean="0"/>
          </a:p>
          <a:p>
            <a:r>
              <a:rPr lang="en-US" altLang="ru-RU" smtClean="0"/>
              <a:t>PROC PRINT DATA=mylib.sales LABEL SPLIT='*';</a:t>
            </a:r>
          </a:p>
          <a:p>
            <a:r>
              <a:rPr lang="en-US" altLang="ru-RU" smtClean="0"/>
              <a:t>    VAR Employee_ID Salary Country Hire_Date;</a:t>
            </a:r>
          </a:p>
          <a:p>
            <a:r>
              <a:rPr lang="en-US" altLang="ru-RU" smtClean="0"/>
              <a:t>    LABEL Employee_ID='</a:t>
            </a:r>
            <a:r>
              <a:rPr lang="ru-RU" altLang="ru-RU" smtClean="0"/>
              <a:t>ИД'</a:t>
            </a:r>
          </a:p>
          <a:p>
            <a:r>
              <a:rPr lang="ru-RU" altLang="ru-RU" smtClean="0"/>
              <a:t>          </a:t>
            </a:r>
            <a:r>
              <a:rPr lang="en-US" altLang="ru-RU" smtClean="0"/>
              <a:t>Hire_Date="</a:t>
            </a:r>
            <a:r>
              <a:rPr lang="ru-RU" altLang="ru-RU" smtClean="0"/>
              <a:t>Дата приема*на работу";</a:t>
            </a:r>
          </a:p>
          <a:p>
            <a:r>
              <a:rPr lang="ru-RU" altLang="ru-RU" smtClean="0"/>
              <a:t>    </a:t>
            </a:r>
            <a:r>
              <a:rPr lang="en-US" altLang="ru-RU" smtClean="0"/>
              <a:t>FORMAT Salary DOLLAR10.0</a:t>
            </a:r>
          </a:p>
          <a:p>
            <a:r>
              <a:rPr lang="en-US" altLang="ru-RU" smtClean="0"/>
              <a:t>           Hire_Date DDMMYY10.</a:t>
            </a:r>
          </a:p>
          <a:p>
            <a:r>
              <a:rPr lang="en-US" altLang="ru-RU" smtClean="0"/>
              <a:t>           Country $myformat.;</a:t>
            </a:r>
          </a:p>
          <a:p>
            <a:r>
              <a:rPr lang="en-US" altLang="ru-RU" smtClean="0"/>
              <a:t>RUN;</a:t>
            </a:r>
          </a:p>
          <a:p>
            <a:endParaRPr lang="en-US" altLang="ru-RU" smtClean="0"/>
          </a:p>
          <a:p>
            <a:r>
              <a:rPr lang="en-US" altLang="ru-RU" smtClean="0"/>
              <a:t>/* --- */</a:t>
            </a:r>
          </a:p>
          <a:p>
            <a:endParaRPr lang="en-US" altLang="ru-RU" smtClean="0"/>
          </a:p>
          <a:p>
            <a:r>
              <a:rPr lang="en-US" altLang="ru-RU" smtClean="0"/>
              <a:t>PROC FORMAT;</a:t>
            </a:r>
          </a:p>
          <a:p>
            <a:r>
              <a:rPr lang="en-US" altLang="ru-RU" smtClean="0"/>
              <a:t>    PICTURE myformat </a:t>
            </a:r>
          </a:p>
          <a:p>
            <a:r>
              <a:rPr lang="en-US" altLang="ru-RU" smtClean="0"/>
              <a:t>    LOW-HIGH='000,000.00' (mult=8.2 PREFIX='UAH ');</a:t>
            </a:r>
          </a:p>
          <a:p>
            <a:r>
              <a:rPr lang="en-US" altLang="ru-RU" smtClean="0"/>
              <a:t>run;</a:t>
            </a:r>
          </a:p>
          <a:p>
            <a:endParaRPr lang="en-US" altLang="ru-RU" smtClean="0"/>
          </a:p>
          <a:p>
            <a:r>
              <a:rPr lang="en-US" altLang="ru-RU" smtClean="0"/>
              <a:t>PROC PRINT DATA=mylib.sales;</a:t>
            </a:r>
          </a:p>
          <a:p>
            <a:r>
              <a:rPr lang="en-US" altLang="ru-RU" smtClean="0"/>
              <a:t>    VAR Employee_ID Salary;</a:t>
            </a:r>
          </a:p>
          <a:p>
            <a:r>
              <a:rPr lang="en-US" altLang="ru-RU" smtClean="0"/>
              <a:t>    FORMAT Salary myformat.;	</a:t>
            </a:r>
          </a:p>
          <a:p>
            <a:r>
              <a:rPr lang="en-US" altLang="ru-RU" smtClean="0"/>
              <a:t>RUN;</a:t>
            </a:r>
          </a:p>
        </p:txBody>
      </p:sp>
      <p:sp>
        <p:nvSpPr>
          <p:cNvPr id="137220" name="Номер слайда 3"/>
          <p:cNvSpPr>
            <a:spLocks noGrp="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CAB18A04-1022-43B9-87C5-00EE724B2287}" type="slidenum">
              <a:rPr lang="en-US" altLang="ru-RU" sz="1200" smtClean="0"/>
              <a:pPr/>
              <a:t>30</a:t>
            </a:fld>
            <a:endParaRPr lang="en-US" altLang="ru-RU"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03.04.2019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03.04.2019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03.04.2019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03.04.2019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03.04.2019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03.04.2019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o.terentiev@gmail.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ublic.nazk.gov.ua/declaration/f97b0fc0-382b-496c-a0ab-e1389007d132" TargetMode="External"/><Relationship Id="rId2" Type="http://schemas.openxmlformats.org/officeDocument/2006/relationships/hyperlink" Target="https://public.nazk.gov.ua/declaration/c1d19887-53fe-4f99-8cef-6cbe5155ccb2"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prozorro.gov.u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6132" y="1772816"/>
            <a:ext cx="7772400" cy="1944216"/>
          </a:xfrm>
        </p:spPr>
        <p:txBody>
          <a:bodyPr>
            <a:normAutofit fontScale="90000"/>
          </a:bodyPr>
          <a:lstStyle/>
          <a:p>
            <a:r>
              <a:rPr lang="uk-UA" dirty="0" smtClean="0"/>
              <a:t>Застосування засобів аналітичної обробки даних з метою виявлення ознак корупції</a:t>
            </a:r>
            <a:endParaRPr lang="ru-RU" dirty="0"/>
          </a:p>
        </p:txBody>
      </p:sp>
      <p:sp>
        <p:nvSpPr>
          <p:cNvPr id="5" name="Прямоугольник 4"/>
          <p:cNvSpPr/>
          <p:nvPr/>
        </p:nvSpPr>
        <p:spPr>
          <a:xfrm>
            <a:off x="4104319" y="4349937"/>
            <a:ext cx="4699107" cy="1631216"/>
          </a:xfrm>
          <a:prstGeom prst="rect">
            <a:avLst/>
          </a:prstGeom>
        </p:spPr>
        <p:txBody>
          <a:bodyPr wrap="none">
            <a:spAutoFit/>
          </a:bodyPr>
          <a:lstStyle/>
          <a:p>
            <a:r>
              <a:rPr lang="uk-UA" sz="2000" dirty="0" smtClean="0"/>
              <a:t>Автор</a:t>
            </a:r>
            <a:r>
              <a:rPr lang="en-US" sz="2000" dirty="0" smtClean="0"/>
              <a:t> 1: </a:t>
            </a:r>
            <a:r>
              <a:rPr lang="uk-UA" sz="2000" dirty="0"/>
              <a:t>к.т.н. Олександр </a:t>
            </a:r>
            <a:r>
              <a:rPr lang="uk-UA" sz="2000" dirty="0" smtClean="0"/>
              <a:t>Терентьєв</a:t>
            </a:r>
          </a:p>
          <a:p>
            <a:r>
              <a:rPr lang="en-US" sz="2000" dirty="0"/>
              <a:t>E-mail: </a:t>
            </a:r>
            <a:r>
              <a:rPr lang="en-US" sz="2000" dirty="0">
                <a:hlinkClick r:id="rId2"/>
              </a:rPr>
              <a:t>o.terentiev@gmail.com</a:t>
            </a:r>
            <a:endParaRPr lang="uk-UA" sz="2000" dirty="0"/>
          </a:p>
          <a:p>
            <a:pPr fontAlgn="base"/>
            <a:r>
              <a:rPr lang="uk-UA" sz="2000" dirty="0" smtClean="0"/>
              <a:t>Автор</a:t>
            </a:r>
            <a:r>
              <a:rPr lang="en-US" sz="2000" dirty="0" smtClean="0"/>
              <a:t> 2: </a:t>
            </a:r>
            <a:r>
              <a:rPr lang="uk-UA" sz="2000" dirty="0" smtClean="0"/>
              <a:t>Андрій </a:t>
            </a:r>
            <a:r>
              <a:rPr lang="uk-UA" sz="2000" dirty="0" err="1" smtClean="0"/>
              <a:t>Якубець</a:t>
            </a:r>
            <a:endParaRPr lang="uk-UA" sz="2000" dirty="0"/>
          </a:p>
          <a:p>
            <a:pPr fontAlgn="base"/>
            <a:r>
              <a:rPr lang="uk-UA" sz="2000" dirty="0"/>
              <a:t>Автор</a:t>
            </a:r>
            <a:r>
              <a:rPr lang="en-US" sz="2000" dirty="0"/>
              <a:t> </a:t>
            </a:r>
            <a:r>
              <a:rPr lang="uk-UA" sz="2000" dirty="0" smtClean="0"/>
              <a:t>3</a:t>
            </a:r>
            <a:r>
              <a:rPr lang="en-US" sz="2000" dirty="0" smtClean="0"/>
              <a:t>: </a:t>
            </a:r>
            <a:r>
              <a:rPr lang="uk-UA" sz="2000" dirty="0" err="1" smtClean="0"/>
              <a:t>к.е.н</a:t>
            </a:r>
            <a:r>
              <a:rPr lang="uk-UA" sz="2000" dirty="0" smtClean="0"/>
              <a:t>. Тетяна </a:t>
            </a:r>
            <a:r>
              <a:rPr lang="uk-UA" sz="2000" dirty="0" err="1" smtClean="0"/>
              <a:t>Просянкіна-Жарова</a:t>
            </a:r>
            <a:endParaRPr lang="en-US" sz="2000" dirty="0" smtClean="0"/>
          </a:p>
          <a:p>
            <a:pPr fontAlgn="base"/>
            <a:r>
              <a:rPr lang="uk-UA" sz="2000" dirty="0" smtClean="0"/>
              <a:t>КПІ ім. Ігоря Сікорського</a:t>
            </a:r>
          </a:p>
        </p:txBody>
      </p:sp>
      <p:sp>
        <p:nvSpPr>
          <p:cNvPr id="6" name="Прямоугольник 5"/>
          <p:cNvSpPr/>
          <p:nvPr/>
        </p:nvSpPr>
        <p:spPr>
          <a:xfrm>
            <a:off x="3445075" y="6020707"/>
            <a:ext cx="1494320" cy="430887"/>
          </a:xfrm>
          <a:prstGeom prst="rect">
            <a:avLst/>
          </a:prstGeom>
        </p:spPr>
        <p:txBody>
          <a:bodyPr wrap="none">
            <a:spAutoFit/>
          </a:bodyPr>
          <a:lstStyle/>
          <a:p>
            <a:r>
              <a:rPr lang="uk-UA" sz="2200" b="1" dirty="0" smtClean="0"/>
              <a:t>Київ - 2019</a:t>
            </a:r>
            <a:endParaRPr lang="uk-UA" sz="2200" b="1"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2023515" cy="86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ÐÐµÑÐ± ÐÐ¢Ð£Ð£ &quot;ÐÐÐ&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6351" y="64157"/>
            <a:ext cx="1257075" cy="125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268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778098"/>
          </a:xfrm>
        </p:spPr>
        <p:txBody>
          <a:bodyPr>
            <a:normAutofit fontScale="90000"/>
          </a:bodyPr>
          <a:lstStyle/>
          <a:p>
            <a:r>
              <a:rPr lang="uk-UA" sz="3200" dirty="0" smtClean="0"/>
              <a:t>Приклад об'єднання таблиць в прикладі 2 кейсі 1</a:t>
            </a:r>
            <a:endParaRPr lang="uk-UA"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57672"/>
            <a:ext cx="4680520" cy="29753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933942"/>
            <a:ext cx="4902240" cy="439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137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2"/>
          <p:cNvSpPr>
            <a:spLocks noGrp="1"/>
          </p:cNvSpPr>
          <p:nvPr>
            <p:ph type="sldNum" sz="quarter" idx="10"/>
          </p:nvPr>
        </p:nvSpPr>
        <p:spPr/>
        <p:txBody>
          <a:bodyPr/>
          <a:lstStyle/>
          <a:p>
            <a:fld id="{C18AA334-F1D0-463F-A479-4E900274F600}" type="slidenum">
              <a:rPr lang="en-US"/>
              <a:pPr/>
              <a:t>11</a:t>
            </a:fld>
            <a:endParaRPr lang="en-US" b="0">
              <a:latin typeface="Times New Roman" pitchFamily="18" charset="0"/>
            </a:endParaRPr>
          </a:p>
        </p:txBody>
      </p:sp>
      <p:pic>
        <p:nvPicPr>
          <p:cNvPr id="4711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066800"/>
            <a:ext cx="3352800" cy="2700338"/>
          </a:xfrm>
          <a:prstGeom prst="rect">
            <a:avLst/>
          </a:prstGeom>
          <a:noFill/>
          <a:ln w="28575">
            <a:solidFill>
              <a:schemeClr val="tx1"/>
            </a:solidFill>
            <a:miter lim="800000"/>
            <a:headEnd type="none" w="sm" len="sm"/>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6" name="Rectangle 2"/>
          <p:cNvSpPr>
            <a:spLocks noGrp="1" noChangeArrowheads="1"/>
          </p:cNvSpPr>
          <p:nvPr>
            <p:ph type="title"/>
          </p:nvPr>
        </p:nvSpPr>
        <p:spPr>
          <a:xfrm>
            <a:off x="457200" y="274638"/>
            <a:ext cx="8229600" cy="706090"/>
          </a:xfrm>
        </p:spPr>
        <p:txBody>
          <a:bodyPr>
            <a:normAutofit fontScale="90000"/>
          </a:bodyPr>
          <a:lstStyle/>
          <a:p>
            <a:r>
              <a:rPr lang="uk-UA" dirty="0" smtClean="0"/>
              <a:t>Діаграми</a:t>
            </a:r>
            <a:r>
              <a:rPr lang="ru-RU" dirty="0" smtClean="0"/>
              <a:t> </a:t>
            </a:r>
            <a:r>
              <a:rPr lang="ru-RU" dirty="0"/>
              <a:t>в</a:t>
            </a:r>
            <a:r>
              <a:rPr lang="en-US" dirty="0" smtClean="0"/>
              <a:t> </a:t>
            </a:r>
            <a:r>
              <a:rPr lang="en-US" dirty="0"/>
              <a:t>SAS Enterprise Guide</a:t>
            </a:r>
          </a:p>
        </p:txBody>
      </p:sp>
      <p:pic>
        <p:nvPicPr>
          <p:cNvPr id="471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3352800" cy="2705100"/>
          </a:xfrm>
          <a:prstGeom prst="rect">
            <a:avLst/>
          </a:prstGeom>
          <a:noFill/>
          <a:ln w="28575">
            <a:solidFill>
              <a:schemeClr val="tx1"/>
            </a:solidFill>
            <a:miter lim="800000"/>
            <a:headEnd type="none" w="sm" len="sm"/>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967163"/>
            <a:ext cx="3352800" cy="2667000"/>
          </a:xfrm>
          <a:prstGeom prst="rect">
            <a:avLst/>
          </a:prstGeom>
          <a:noFill/>
          <a:ln w="28575">
            <a:solidFill>
              <a:schemeClr val="tx1"/>
            </a:solidFill>
            <a:miter lim="800000"/>
            <a:headEnd type="none" w="sm" len="sm"/>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1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962400"/>
            <a:ext cx="3352800" cy="2673350"/>
          </a:xfrm>
          <a:prstGeom prst="rect">
            <a:avLst/>
          </a:prstGeom>
          <a:noFill/>
          <a:ln w="28575">
            <a:solidFill>
              <a:schemeClr val="tx1"/>
            </a:solidFill>
            <a:miter lim="800000"/>
            <a:headEnd type="none" w="sm" len="sm"/>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788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3"/>
          <p:cNvSpPr>
            <a:spLocks noGrp="1"/>
          </p:cNvSpPr>
          <p:nvPr>
            <p:ph type="sldNum" sz="quarter" idx="10"/>
          </p:nvPr>
        </p:nvSpPr>
        <p:spPr/>
        <p:txBody>
          <a:bodyPr/>
          <a:lstStyle/>
          <a:p>
            <a:fld id="{A07ABEC9-C59A-461B-B66C-F5B4FA8BF93C}" type="slidenum">
              <a:rPr lang="en-US"/>
              <a:pPr/>
              <a:t>12</a:t>
            </a:fld>
            <a:endParaRPr lang="en-US" b="0">
              <a:latin typeface="Times New Roman" pitchFamily="18" charset="0"/>
            </a:endParaRPr>
          </a:p>
        </p:txBody>
      </p:sp>
      <p:sp>
        <p:nvSpPr>
          <p:cNvPr id="17410" name="Rectangle 2"/>
          <p:cNvSpPr>
            <a:spLocks noGrp="1" noChangeArrowheads="1"/>
          </p:cNvSpPr>
          <p:nvPr>
            <p:ph type="title"/>
          </p:nvPr>
        </p:nvSpPr>
        <p:spPr>
          <a:xfrm>
            <a:off x="419100" y="32048"/>
            <a:ext cx="8229600" cy="796950"/>
          </a:xfrm>
        </p:spPr>
        <p:txBody>
          <a:bodyPr/>
          <a:lstStyle/>
          <a:p>
            <a:r>
              <a:rPr lang="uk-UA" dirty="0" smtClean="0"/>
              <a:t>Майстер документів</a:t>
            </a:r>
            <a:endParaRPr lang="uk-UA" dirty="0"/>
          </a:p>
        </p:txBody>
      </p:sp>
      <p:sp>
        <p:nvSpPr>
          <p:cNvPr id="17424" name="Rectangle 16"/>
          <p:cNvSpPr>
            <a:spLocks noGrp="1" noChangeArrowheads="1"/>
          </p:cNvSpPr>
          <p:nvPr>
            <p:ph type="body" idx="1"/>
          </p:nvPr>
        </p:nvSpPr>
        <p:spPr>
          <a:xfrm>
            <a:off x="704850" y="839267"/>
            <a:ext cx="8077200" cy="1293589"/>
          </a:xfrm>
        </p:spPr>
        <p:txBody>
          <a:bodyPr>
            <a:normAutofit lnSpcReduction="10000"/>
          </a:bodyPr>
          <a:lstStyle/>
          <a:p>
            <a:r>
              <a:rPr lang="uk-UA" sz="2800" i="1" dirty="0" smtClean="0"/>
              <a:t>Майстер документів </a:t>
            </a:r>
            <a:r>
              <a:rPr lang="uk-UA" sz="2800" dirty="0" smtClean="0"/>
              <a:t>дозволяє об'єднувати результати декількох завдань проекту в єдиний документ.</a:t>
            </a:r>
            <a:endParaRPr lang="uk-UA" sz="2800" dirty="0"/>
          </a:p>
        </p:txBody>
      </p:sp>
      <p:grpSp>
        <p:nvGrpSpPr>
          <p:cNvPr id="17429" name="Group 21"/>
          <p:cNvGrpSpPr>
            <a:grpSpLocks/>
          </p:cNvGrpSpPr>
          <p:nvPr/>
        </p:nvGrpSpPr>
        <p:grpSpPr bwMode="auto">
          <a:xfrm>
            <a:off x="704850" y="1828800"/>
            <a:ext cx="7829550" cy="4876800"/>
            <a:chOff x="444" y="1152"/>
            <a:chExt cx="4932" cy="3072"/>
          </a:xfrm>
        </p:grpSpPr>
        <p:sp>
          <p:nvSpPr>
            <p:cNvPr id="17411" name="Line 3"/>
            <p:cNvSpPr>
              <a:spLocks noChangeShapeType="1"/>
            </p:cNvSpPr>
            <p:nvPr/>
          </p:nvSpPr>
          <p:spPr bwMode="auto">
            <a:xfrm flipV="1">
              <a:off x="2208" y="1824"/>
              <a:ext cx="1152" cy="6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12" name="Line 4"/>
            <p:cNvSpPr>
              <a:spLocks noChangeShapeType="1"/>
            </p:cNvSpPr>
            <p:nvPr/>
          </p:nvSpPr>
          <p:spPr bwMode="auto">
            <a:xfrm flipV="1">
              <a:off x="2304" y="2784"/>
              <a:ext cx="1056" cy="2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13" name="Line 5"/>
            <p:cNvSpPr>
              <a:spLocks noChangeShapeType="1"/>
            </p:cNvSpPr>
            <p:nvPr/>
          </p:nvSpPr>
          <p:spPr bwMode="auto">
            <a:xfrm>
              <a:off x="2352" y="3744"/>
              <a:ext cx="100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416" name="Rectangle 8"/>
            <p:cNvSpPr>
              <a:spLocks noChangeArrowheads="1"/>
            </p:cNvSpPr>
            <p:nvPr/>
          </p:nvSpPr>
          <p:spPr bwMode="auto">
            <a:xfrm>
              <a:off x="3360" y="1152"/>
              <a:ext cx="2016" cy="3072"/>
            </a:xfrm>
            <a:prstGeom prst="rect">
              <a:avLst/>
            </a:prstGeom>
            <a:solidFill>
              <a:srgbClr val="FF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pic>
          <p:nvPicPr>
            <p:cNvPr id="1741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b="41196"/>
            <a:stretch>
              <a:fillRect/>
            </a:stretch>
          </p:blipFill>
          <p:spPr bwMode="auto">
            <a:xfrm>
              <a:off x="3448" y="3467"/>
              <a:ext cx="1884" cy="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0" name="Text Box 12"/>
            <p:cNvSpPr txBox="1">
              <a:spLocks noChangeArrowheads="1"/>
            </p:cNvSpPr>
            <p:nvPr/>
          </p:nvSpPr>
          <p:spPr bwMode="auto">
            <a:xfrm>
              <a:off x="3456" y="1776"/>
              <a:ext cx="34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a:latin typeface="Arial" charset="0"/>
                </a:rPr>
                <a:t>…</a:t>
              </a:r>
            </a:p>
          </p:txBody>
        </p:sp>
        <p:sp>
          <p:nvSpPr>
            <p:cNvPr id="17421" name="Text Box 13"/>
            <p:cNvSpPr txBox="1">
              <a:spLocks noChangeArrowheads="1"/>
            </p:cNvSpPr>
            <p:nvPr/>
          </p:nvSpPr>
          <p:spPr bwMode="auto">
            <a:xfrm>
              <a:off x="3456" y="3130"/>
              <a:ext cx="31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Arial" charset="0"/>
                </a:rPr>
                <a:t>…</a:t>
              </a:r>
            </a:p>
          </p:txBody>
        </p:sp>
        <p:pic>
          <p:nvPicPr>
            <p:cNvPr id="1742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 y="1440"/>
              <a:ext cx="1972" cy="2640"/>
            </a:xfrm>
            <a:prstGeom prst="rect">
              <a:avLst/>
            </a:prstGeom>
            <a:noFill/>
            <a:ln w="28575">
              <a:solidFill>
                <a:schemeClr val="tx1"/>
              </a:solidFill>
              <a:miter lim="800000"/>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7"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1248"/>
              <a:ext cx="1776" cy="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2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2112"/>
              <a:ext cx="1581" cy="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47642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0"/>
          </p:nvPr>
        </p:nvSpPr>
        <p:spPr/>
        <p:txBody>
          <a:bodyPr/>
          <a:lstStyle/>
          <a:p>
            <a:fld id="{69B7CBDF-EA56-41A1-A588-F5E2A1A6CA91}" type="slidenum">
              <a:rPr lang="en-US"/>
              <a:pPr/>
              <a:t>13</a:t>
            </a:fld>
            <a:endParaRPr lang="en-US" b="0">
              <a:latin typeface="Times New Roman" pitchFamily="18" charset="0"/>
            </a:endParaRPr>
          </a:p>
        </p:txBody>
      </p:sp>
      <p:sp>
        <p:nvSpPr>
          <p:cNvPr id="38914" name="Rectangle 2"/>
          <p:cNvSpPr>
            <a:spLocks noGrp="1" noChangeArrowheads="1"/>
          </p:cNvSpPr>
          <p:nvPr>
            <p:ph type="title"/>
          </p:nvPr>
        </p:nvSpPr>
        <p:spPr>
          <a:xfrm>
            <a:off x="501402" y="188640"/>
            <a:ext cx="8229600" cy="940966"/>
          </a:xfrm>
        </p:spPr>
        <p:txBody>
          <a:bodyPr>
            <a:normAutofit/>
          </a:bodyPr>
          <a:lstStyle/>
          <a:p>
            <a:r>
              <a:rPr lang="uk-UA" sz="3400" dirty="0" smtClean="0"/>
              <a:t>Автоматизація проектів і процесів</a:t>
            </a:r>
            <a:endParaRPr lang="uk-UA" sz="3400" dirty="0"/>
          </a:p>
        </p:txBody>
      </p:sp>
      <p:sp>
        <p:nvSpPr>
          <p:cNvPr id="38915" name="Rectangle 3"/>
          <p:cNvSpPr>
            <a:spLocks noGrp="1" noChangeArrowheads="1"/>
          </p:cNvSpPr>
          <p:nvPr>
            <p:ph type="body" idx="1"/>
          </p:nvPr>
        </p:nvSpPr>
        <p:spPr>
          <a:xfrm>
            <a:off x="685800" y="1071563"/>
            <a:ext cx="8001000" cy="4267200"/>
          </a:xfrm>
        </p:spPr>
        <p:txBody>
          <a:bodyPr/>
          <a:lstStyle/>
          <a:p>
            <a:r>
              <a:rPr lang="uk-UA" sz="2200" dirty="0" smtClean="0"/>
              <a:t>Планувальник</a:t>
            </a:r>
            <a:r>
              <a:rPr lang="ru-RU" sz="2200" dirty="0" smtClean="0"/>
              <a:t> </a:t>
            </a:r>
            <a:r>
              <a:rPr lang="ru-RU" sz="2200" dirty="0"/>
              <a:t>SAS </a:t>
            </a:r>
            <a:r>
              <a:rPr lang="ru-RU" sz="2200" dirty="0" err="1"/>
              <a:t>Enterprise</a:t>
            </a:r>
            <a:r>
              <a:rPr lang="ru-RU" sz="2200" dirty="0"/>
              <a:t> </a:t>
            </a:r>
            <a:r>
              <a:rPr lang="ru-RU" sz="2200" dirty="0" err="1"/>
              <a:t>Guide</a:t>
            </a:r>
            <a:r>
              <a:rPr lang="ru-RU" sz="2200" dirty="0"/>
              <a:t> </a:t>
            </a:r>
            <a:r>
              <a:rPr lang="ru-RU" sz="2200" dirty="0" smtClean="0"/>
              <a:t>на</a:t>
            </a:r>
            <a:r>
              <a:rPr lang="uk-UA" sz="2200" dirty="0" smtClean="0"/>
              <a:t>дає можливість запускати процеси або оновлювати проекти в зазначений час.</a:t>
            </a:r>
            <a:endParaRPr lang="uk-UA" sz="2200" dirty="0"/>
          </a:p>
        </p:txBody>
      </p:sp>
      <p:pic>
        <p:nvPicPr>
          <p:cNvPr id="38920" name="Picture 8" descr="07_обновл_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976" y="2237234"/>
            <a:ext cx="6207224" cy="416595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803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3"/>
          <p:cNvSpPr>
            <a:spLocks noGrp="1"/>
          </p:cNvSpPr>
          <p:nvPr>
            <p:ph type="sldNum" sz="quarter" idx="10"/>
          </p:nvPr>
        </p:nvSpPr>
        <p:spPr/>
        <p:txBody>
          <a:bodyPr/>
          <a:lstStyle/>
          <a:p>
            <a:fld id="{35F55D59-2AFB-455D-BD33-CBA8203C7669}" type="slidenum">
              <a:rPr lang="en-US"/>
              <a:pPr/>
              <a:t>14</a:t>
            </a:fld>
            <a:endParaRPr lang="en-US" b="0">
              <a:latin typeface="Times New Roman" pitchFamily="18" charset="0"/>
            </a:endParaRPr>
          </a:p>
        </p:txBody>
      </p:sp>
      <p:pic>
        <p:nvPicPr>
          <p:cNvPr id="103431" name="Picture 7" descr="07_обновл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76325"/>
            <a:ext cx="7772400" cy="55229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3426" name="Rectangle 2"/>
          <p:cNvSpPr>
            <a:spLocks noGrp="1" noChangeArrowheads="1"/>
          </p:cNvSpPr>
          <p:nvPr>
            <p:ph type="title"/>
          </p:nvPr>
        </p:nvSpPr>
        <p:spPr>
          <a:xfrm>
            <a:off x="457200" y="82823"/>
            <a:ext cx="8229600" cy="1012974"/>
          </a:xfrm>
        </p:spPr>
        <p:txBody>
          <a:bodyPr>
            <a:normAutofit/>
          </a:bodyPr>
          <a:lstStyle/>
          <a:p>
            <a:r>
              <a:rPr lang="ru-RU" sz="3400" dirty="0"/>
              <a:t>Автоматизация проектов и процессов</a:t>
            </a:r>
            <a:endParaRPr lang="en-US" sz="3400" dirty="0"/>
          </a:p>
        </p:txBody>
      </p:sp>
      <p:sp>
        <p:nvSpPr>
          <p:cNvPr id="103429" name="AutoShape 5"/>
          <p:cNvSpPr>
            <a:spLocks noGrp="1" noChangeArrowheads="1"/>
          </p:cNvSpPr>
          <p:nvPr>
            <p:ph type="body" idx="1"/>
          </p:nvPr>
        </p:nvSpPr>
        <p:spPr>
          <a:xfrm>
            <a:off x="3200400" y="3429000"/>
            <a:ext cx="3175000" cy="1828800"/>
          </a:xfrm>
          <a:prstGeom prst="roundRect">
            <a:avLst>
              <a:gd name="adj" fmla="val 18370"/>
            </a:avLst>
          </a:prstGeom>
          <a:solidFill>
            <a:schemeClr val="accent6">
              <a:lumMod val="20000"/>
              <a:lumOff val="80000"/>
            </a:schemeClr>
          </a:solidFill>
          <a:ln w="28575">
            <a:solidFill>
              <a:schemeClr val="tx1"/>
            </a:solidFill>
            <a:round/>
            <a:headEnd/>
            <a:tailEnd/>
          </a:ln>
          <a:effectLst>
            <a:outerShdw dist="107763" dir="2700000" algn="ctr" rotWithShape="0">
              <a:schemeClr val="bg2"/>
            </a:outerShdw>
          </a:effectLst>
        </p:spPr>
        <p:txBody>
          <a:bodyPr anchor="ctr">
            <a:normAutofit fontScale="77500" lnSpcReduction="20000"/>
          </a:bodyPr>
          <a:lstStyle/>
          <a:p>
            <a:pPr algn="ctr">
              <a:buClrTx/>
              <a:buFontTx/>
              <a:buNone/>
            </a:pPr>
            <a:r>
              <a:rPr lang="ru-RU" dirty="0" err="1"/>
              <a:t>Після</a:t>
            </a:r>
            <a:r>
              <a:rPr lang="ru-RU" dirty="0"/>
              <a:t> </a:t>
            </a:r>
            <a:r>
              <a:rPr lang="ru-RU" dirty="0" err="1"/>
              <a:t>створення</a:t>
            </a:r>
            <a:r>
              <a:rPr lang="ru-RU" dirty="0"/>
              <a:t> </a:t>
            </a:r>
            <a:r>
              <a:rPr lang="ru-RU" dirty="0" err="1"/>
              <a:t>розкладу</a:t>
            </a:r>
            <a:r>
              <a:rPr lang="ru-RU" dirty="0"/>
              <a:t> в </a:t>
            </a:r>
            <a:r>
              <a:rPr lang="ru-RU" dirty="0" err="1"/>
              <a:t>проекті</a:t>
            </a:r>
            <a:r>
              <a:rPr lang="ru-RU" dirty="0"/>
              <a:t> </a:t>
            </a:r>
            <a:r>
              <a:rPr lang="ru-RU" dirty="0" err="1"/>
              <a:t>з'являється</a:t>
            </a:r>
            <a:r>
              <a:rPr lang="ru-RU" dirty="0"/>
              <a:t> </a:t>
            </a:r>
            <a:r>
              <a:rPr lang="en-US" dirty="0"/>
              <a:t>Visual Basic script.</a:t>
            </a:r>
          </a:p>
        </p:txBody>
      </p:sp>
    </p:spTree>
    <p:extLst>
      <p:ext uri="{BB962C8B-B14F-4D97-AF65-F5344CB8AC3E}">
        <p14:creationId xmlns:p14="http://schemas.microsoft.com/office/powerpoint/2010/main" val="2937087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uk-UA" dirty="0"/>
              <a:t>Приклад 1. </a:t>
            </a:r>
            <a:br>
              <a:rPr lang="uk-UA" dirty="0"/>
            </a:br>
            <a:r>
              <a:rPr lang="uk-UA" dirty="0"/>
              <a:t>Аналіз декларацій з сайту НАЗК</a:t>
            </a:r>
            <a:endParaRPr lang="ru-RU" dirty="0"/>
          </a:p>
        </p:txBody>
      </p:sp>
      <p:sp>
        <p:nvSpPr>
          <p:cNvPr id="3" name="Объект 2"/>
          <p:cNvSpPr>
            <a:spLocks noGrp="1"/>
          </p:cNvSpPr>
          <p:nvPr>
            <p:ph idx="1"/>
          </p:nvPr>
        </p:nvSpPr>
        <p:spPr>
          <a:xfrm>
            <a:off x="467544" y="1268760"/>
            <a:ext cx="8229600" cy="4525963"/>
          </a:xfrm>
        </p:spPr>
        <p:txBody>
          <a:bodyPr>
            <a:noAutofit/>
          </a:bodyPr>
          <a:lstStyle/>
          <a:p>
            <a:r>
              <a:rPr lang="uk-UA" sz="2200" dirty="0" smtClean="0"/>
              <a:t>Дана частина докладу, присвячена опису </a:t>
            </a:r>
            <a:r>
              <a:rPr lang="uk-UA" sz="2200" dirty="0"/>
              <a:t>практичної реалізації бізнес-правил щодо виявлення </a:t>
            </a:r>
            <a:r>
              <a:rPr lang="uk-UA" sz="2200" dirty="0" smtClean="0"/>
              <a:t>невідповідностей та аномалій в </a:t>
            </a:r>
            <a:r>
              <a:rPr lang="uk-UA" sz="2200" dirty="0"/>
              <a:t>електронних деклараціях державних службовців та їх практичного використання. В якості даних вхідних даних були використані дані Національного антикорупційного бюро України. Головною задачею була реалізація реальної задачі у вигляді кейсу, а саме – пошук незаповнених розділів декларації. Як наслідок, приховування реальних доходів. </a:t>
            </a:r>
          </a:p>
          <a:p>
            <a:r>
              <a:rPr lang="uk-UA" sz="2200" dirty="0"/>
              <a:t>Для завантаження даних з сайту НАЗК та формування бази даних </a:t>
            </a:r>
            <a:r>
              <a:rPr lang="uk-UA" sz="2200" dirty="0" err="1"/>
              <a:t>Oracle</a:t>
            </a:r>
            <a:r>
              <a:rPr lang="uk-UA" sz="2200" dirty="0"/>
              <a:t> використовувались мови програмування </a:t>
            </a:r>
            <a:r>
              <a:rPr lang="uk-UA" sz="2200" dirty="0" err="1"/>
              <a:t>Python</a:t>
            </a:r>
            <a:r>
              <a:rPr lang="uk-UA" sz="2200" dirty="0"/>
              <a:t> та </a:t>
            </a:r>
            <a:r>
              <a:rPr lang="uk-UA" sz="2200" dirty="0" err="1"/>
              <a:t>JavaScript</a:t>
            </a:r>
            <a:r>
              <a:rPr lang="uk-UA" sz="2200" dirty="0"/>
              <a:t>. </a:t>
            </a:r>
          </a:p>
          <a:p>
            <a:r>
              <a:rPr lang="uk-UA" sz="2200" dirty="0"/>
              <a:t>Практична аналітична частина роботи реалізована на базі програмного забезпечення SAS </a:t>
            </a:r>
            <a:r>
              <a:rPr lang="uk-UA" sz="2200" dirty="0" err="1"/>
              <a:t>Enterprise</a:t>
            </a:r>
            <a:r>
              <a:rPr lang="uk-UA" sz="2200" dirty="0"/>
              <a:t> </a:t>
            </a:r>
            <a:r>
              <a:rPr lang="uk-UA" sz="2200" dirty="0" err="1"/>
              <a:t>Guide</a:t>
            </a:r>
            <a:r>
              <a:rPr lang="uk-UA" sz="2200" dirty="0"/>
              <a:t> із використанням кодів програм на мовах SAS </a:t>
            </a:r>
            <a:r>
              <a:rPr lang="uk-UA" sz="2200" dirty="0" err="1"/>
              <a:t>Base</a:t>
            </a:r>
            <a:r>
              <a:rPr lang="uk-UA" sz="2200" dirty="0"/>
              <a:t>, SAS SQL та SAS </a:t>
            </a:r>
            <a:r>
              <a:rPr lang="uk-UA" sz="2200" dirty="0" err="1"/>
              <a:t>Macro</a:t>
            </a:r>
            <a:r>
              <a:rPr lang="uk-UA" sz="2200" dirty="0"/>
              <a:t>. </a:t>
            </a:r>
            <a:endParaRPr lang="ru-RU" sz="2200" dirty="0"/>
          </a:p>
        </p:txBody>
      </p:sp>
    </p:spTree>
    <p:extLst>
      <p:ext uri="{BB962C8B-B14F-4D97-AF65-F5344CB8AC3E}">
        <p14:creationId xmlns:p14="http://schemas.microsoft.com/office/powerpoint/2010/main" val="2383283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pPr marL="0" indent="0">
              <a:buNone/>
            </a:pPr>
            <a:r>
              <a:rPr lang="uk-UA" sz="2400" dirty="0"/>
              <a:t>Вхідні дані: текстові файли – данні електронних декларацій з січня 2017 по грудень 2017 на платформі  </a:t>
            </a:r>
            <a:r>
              <a:rPr lang="en-US" sz="2400" b="1" dirty="0"/>
              <a:t>Declarations</a:t>
            </a:r>
            <a:r>
              <a:rPr lang="uk-UA" sz="2400" b="1" dirty="0"/>
              <a:t>.</a:t>
            </a:r>
            <a:r>
              <a:rPr lang="en-US" sz="2400" b="1" dirty="0"/>
              <a:t>com</a:t>
            </a:r>
            <a:r>
              <a:rPr lang="uk-UA" sz="2400" b="1" dirty="0"/>
              <a:t>.</a:t>
            </a:r>
            <a:r>
              <a:rPr lang="en-US" sz="2400" b="1" dirty="0" err="1"/>
              <a:t>ua</a:t>
            </a:r>
            <a:endParaRPr lang="uk-UA" sz="2400" b="1" dirty="0" smtClean="0"/>
          </a:p>
          <a:p>
            <a:pPr marL="0" indent="0">
              <a:buNone/>
            </a:pPr>
            <a:endParaRPr lang="uk-UA" sz="2400" dirty="0"/>
          </a:p>
          <a:p>
            <a:pPr marL="0" indent="0">
              <a:buNone/>
            </a:pPr>
            <a:r>
              <a:rPr lang="uk-UA" sz="2400" dirty="0" smtClean="0"/>
              <a:t>1) грошові </a:t>
            </a:r>
            <a:r>
              <a:rPr lang="uk-UA" sz="2400" dirty="0"/>
              <a:t>активи</a:t>
            </a:r>
            <a:r>
              <a:rPr lang="uk-UA" sz="2400" dirty="0" smtClean="0"/>
              <a:t>: 6051 записів, 3 </a:t>
            </a:r>
            <a:r>
              <a:rPr lang="uk-UA" sz="2400" dirty="0"/>
              <a:t>поля</a:t>
            </a:r>
            <a:endParaRPr lang="ru-RU" sz="2400" dirty="0"/>
          </a:p>
          <a:p>
            <a:pPr marL="0" indent="0">
              <a:buNone/>
            </a:pPr>
            <a:r>
              <a:rPr lang="uk-UA" sz="2400" dirty="0" smtClean="0"/>
              <a:t>2) наявність </a:t>
            </a:r>
            <a:r>
              <a:rPr lang="uk-UA" sz="2400" dirty="0"/>
              <a:t>машин у декларанта</a:t>
            </a:r>
            <a:r>
              <a:rPr lang="uk-UA" sz="2400" dirty="0" smtClean="0"/>
              <a:t>: 2000 записів, 2 </a:t>
            </a:r>
            <a:r>
              <a:rPr lang="uk-UA" sz="2400" dirty="0"/>
              <a:t>поля</a:t>
            </a:r>
            <a:endParaRPr lang="ru-RU" sz="2400" dirty="0"/>
          </a:p>
          <a:p>
            <a:pPr marL="0" indent="0">
              <a:buNone/>
            </a:pPr>
            <a:r>
              <a:rPr lang="uk-UA" sz="2400" dirty="0" smtClean="0"/>
              <a:t>3) кількість </a:t>
            </a:r>
            <a:r>
              <a:rPr lang="uk-UA" sz="2400" dirty="0"/>
              <a:t>гаражів декларанта</a:t>
            </a:r>
            <a:r>
              <a:rPr lang="uk-UA" sz="2400" dirty="0" smtClean="0"/>
              <a:t>: 2000 записів, 2 </a:t>
            </a:r>
            <a:r>
              <a:rPr lang="uk-UA" sz="2400" dirty="0"/>
              <a:t>поля</a:t>
            </a:r>
            <a:endParaRPr lang="ru-RU" sz="2400" dirty="0"/>
          </a:p>
          <a:p>
            <a:pPr marL="0" indent="0">
              <a:buNone/>
            </a:pPr>
            <a:r>
              <a:rPr lang="uk-UA" sz="2400" dirty="0" smtClean="0"/>
              <a:t>4) ПІП </a:t>
            </a:r>
            <a:r>
              <a:rPr lang="uk-UA" sz="2400" dirty="0"/>
              <a:t>декларанта</a:t>
            </a:r>
            <a:r>
              <a:rPr lang="uk-UA" sz="2400" dirty="0" smtClean="0"/>
              <a:t>: 2000 записів, 2 </a:t>
            </a:r>
            <a:r>
              <a:rPr lang="uk-UA" sz="2400" dirty="0"/>
              <a:t>поля</a:t>
            </a:r>
            <a:endParaRPr lang="ru-RU" sz="2400" dirty="0"/>
          </a:p>
          <a:p>
            <a:pPr marL="0" indent="0">
              <a:buNone/>
            </a:pPr>
            <a:r>
              <a:rPr lang="uk-UA" sz="2400" dirty="0" smtClean="0"/>
              <a:t>5) кількість </a:t>
            </a:r>
            <a:r>
              <a:rPr lang="uk-UA" sz="2400" dirty="0"/>
              <a:t>пропущених розділів</a:t>
            </a:r>
            <a:r>
              <a:rPr lang="uk-UA" sz="2400" dirty="0" smtClean="0"/>
              <a:t>: 2000 записів, 2 </a:t>
            </a:r>
            <a:r>
              <a:rPr lang="uk-UA" sz="2400" dirty="0"/>
              <a:t>поля</a:t>
            </a:r>
            <a:endParaRPr lang="ru-RU" sz="2400" dirty="0"/>
          </a:p>
          <a:p>
            <a:pPr marL="0" indent="0">
              <a:buNone/>
            </a:pPr>
            <a:r>
              <a:rPr lang="uk-UA" sz="2400" dirty="0" smtClean="0"/>
              <a:t>6) доходи</a:t>
            </a:r>
            <a:r>
              <a:rPr lang="uk-UA" sz="2400" dirty="0"/>
              <a:t>, у тому числі подарунки</a:t>
            </a:r>
            <a:r>
              <a:rPr lang="uk-UA" sz="2400" dirty="0" smtClean="0"/>
              <a:t>: 3936 записів, 2 поля</a:t>
            </a:r>
            <a:endParaRPr lang="ru-RU" sz="2400" dirty="0"/>
          </a:p>
        </p:txBody>
      </p:sp>
      <p:sp>
        <p:nvSpPr>
          <p:cNvPr id="4" name="Заголовок 3"/>
          <p:cNvSpPr>
            <a:spLocks noGrp="1"/>
          </p:cNvSpPr>
          <p:nvPr>
            <p:ph type="title"/>
          </p:nvPr>
        </p:nvSpPr>
        <p:spPr/>
        <p:txBody>
          <a:bodyPr/>
          <a:lstStyle/>
          <a:p>
            <a:r>
              <a:rPr lang="uk-UA" dirty="0" smtClean="0"/>
              <a:t>Опис вхідних даних</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1584176" cy="1245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761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88" y="142503"/>
            <a:ext cx="88011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37" y="2767363"/>
            <a:ext cx="869632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4371" y="25039"/>
            <a:ext cx="793509" cy="88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714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Опис задачі (1)</a:t>
            </a:r>
            <a:endParaRPr lang="ru-RU" dirty="0"/>
          </a:p>
        </p:txBody>
      </p:sp>
      <p:sp>
        <p:nvSpPr>
          <p:cNvPr id="3" name="Объект 2"/>
          <p:cNvSpPr>
            <a:spLocks noGrp="1"/>
          </p:cNvSpPr>
          <p:nvPr>
            <p:ph idx="1"/>
          </p:nvPr>
        </p:nvSpPr>
        <p:spPr/>
        <p:txBody>
          <a:bodyPr>
            <a:normAutofit/>
          </a:bodyPr>
          <a:lstStyle/>
          <a:p>
            <a:r>
              <a:rPr lang="uk-UA" sz="2600" dirty="0" smtClean="0"/>
              <a:t>Для </a:t>
            </a:r>
            <a:r>
              <a:rPr lang="uk-UA" sz="2600" dirty="0"/>
              <a:t>кожної декларації визначаємо кількість пропущених розділів, наявність гаражів за відсутності автомобіля та відношення грошових активів до розміру доходів (в нашому випадку, грошові активи потрібно конвертувати у </a:t>
            </a:r>
            <a:r>
              <a:rPr lang="uk-UA" sz="2600" dirty="0" smtClean="0"/>
              <a:t>національну валюту</a:t>
            </a:r>
            <a:r>
              <a:rPr lang="uk-UA" sz="2600" dirty="0"/>
              <a:t>). Якщо цей коефіцієнт перевищує певне значення (в нашому випадку 20), то вносимо цю декларацію, в групу декларацій з ризиком</a:t>
            </a:r>
            <a:r>
              <a:rPr lang="uk-UA" sz="2600" dirty="0" smtClean="0"/>
              <a:t>.</a:t>
            </a:r>
            <a:endParaRPr lang="ru-RU" sz="2600" dirty="0"/>
          </a:p>
        </p:txBody>
      </p:sp>
    </p:spTree>
    <p:extLst>
      <p:ext uri="{BB962C8B-B14F-4D97-AF65-F5344CB8AC3E}">
        <p14:creationId xmlns:p14="http://schemas.microsoft.com/office/powerpoint/2010/main" val="515496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Опис задачі </a:t>
            </a:r>
            <a:r>
              <a:rPr lang="uk-UA" dirty="0" smtClean="0"/>
              <a:t>(2)</a:t>
            </a:r>
            <a:endParaRPr lang="ru-RU" dirty="0"/>
          </a:p>
        </p:txBody>
      </p:sp>
      <p:sp>
        <p:nvSpPr>
          <p:cNvPr id="3" name="Объект 2"/>
          <p:cNvSpPr>
            <a:spLocks noGrp="1"/>
          </p:cNvSpPr>
          <p:nvPr>
            <p:ph idx="1"/>
          </p:nvPr>
        </p:nvSpPr>
        <p:spPr/>
        <p:txBody>
          <a:bodyPr>
            <a:normAutofit lnSpcReduction="10000"/>
          </a:bodyPr>
          <a:lstStyle/>
          <a:p>
            <a:r>
              <a:rPr lang="uk-UA" sz="2600" dirty="0" smtClean="0"/>
              <a:t>Для </a:t>
            </a:r>
            <a:r>
              <a:rPr lang="uk-UA" sz="2600" dirty="0"/>
              <a:t>реалізації правил, використовувались такі розділи: «об'єкти нерухомості», «цінне рухоме майно – транспортні засоби», «цінні папери», «доходи, у тому числі подарунки» та «грошові активи». Для аналізу даних декларантів на предмет виявлення ознак корупційної діяльності, було реалізовано декілька десятків правил. Наприклад, правило що порівнює рівень, задекларованих доходів за попередній рік, з депозитами у фінансових установах та придбаним майном за той же час. Якщо правило виконується, йому присвоюється певний коефіцієнт ризику.</a:t>
            </a:r>
            <a:endParaRPr lang="ru-RU" sz="2600" dirty="0"/>
          </a:p>
          <a:p>
            <a:endParaRPr lang="ru-RU" sz="2600" dirty="0"/>
          </a:p>
        </p:txBody>
      </p:sp>
    </p:spTree>
    <p:extLst>
      <p:ext uri="{BB962C8B-B14F-4D97-AF65-F5344CB8AC3E}">
        <p14:creationId xmlns:p14="http://schemas.microsoft.com/office/powerpoint/2010/main" val="2979564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Зміст презентації</a:t>
            </a:r>
            <a:endParaRPr lang="ru-RU" dirty="0"/>
          </a:p>
        </p:txBody>
      </p:sp>
      <p:sp>
        <p:nvSpPr>
          <p:cNvPr id="3" name="Объект 2"/>
          <p:cNvSpPr>
            <a:spLocks noGrp="1"/>
          </p:cNvSpPr>
          <p:nvPr>
            <p:ph idx="1"/>
          </p:nvPr>
        </p:nvSpPr>
        <p:spPr/>
        <p:txBody>
          <a:bodyPr/>
          <a:lstStyle/>
          <a:p>
            <a:r>
              <a:rPr lang="uk-UA" dirty="0" smtClean="0"/>
              <a:t>Загальні положення використання системи </a:t>
            </a:r>
            <a:r>
              <a:rPr lang="ru-RU" dirty="0" smtClean="0"/>
              <a:t>SAS </a:t>
            </a:r>
            <a:r>
              <a:rPr lang="ru-RU" dirty="0" err="1"/>
              <a:t>Enterprise</a:t>
            </a:r>
            <a:r>
              <a:rPr lang="ru-RU" dirty="0"/>
              <a:t> </a:t>
            </a:r>
            <a:r>
              <a:rPr lang="ru-RU" dirty="0" err="1"/>
              <a:t>Guide</a:t>
            </a:r>
            <a:endParaRPr lang="uk-UA" dirty="0" smtClean="0"/>
          </a:p>
          <a:p>
            <a:r>
              <a:rPr lang="uk-UA" dirty="0" smtClean="0"/>
              <a:t>Приклад </a:t>
            </a:r>
            <a:r>
              <a:rPr lang="uk-UA" dirty="0"/>
              <a:t>1. </a:t>
            </a:r>
            <a:r>
              <a:rPr lang="uk-UA" dirty="0" smtClean="0"/>
              <a:t>Аналіз </a:t>
            </a:r>
            <a:r>
              <a:rPr lang="uk-UA" dirty="0"/>
              <a:t>декларацій з сайту </a:t>
            </a:r>
            <a:r>
              <a:rPr lang="uk-UA" dirty="0" smtClean="0"/>
              <a:t>НАЗК</a:t>
            </a:r>
          </a:p>
          <a:p>
            <a:r>
              <a:rPr lang="ru-RU" altLang="ru-RU" dirty="0"/>
              <a:t>Приклад 2. За результатами </a:t>
            </a:r>
            <a:r>
              <a:rPr lang="uk-UA" altLang="ru-RU" dirty="0"/>
              <a:t>виконання пілотного проекту з аналізу даних сайту державних закупівель </a:t>
            </a:r>
            <a:r>
              <a:rPr lang="en-US" altLang="ru-RU" dirty="0"/>
              <a:t>PROZZORO</a:t>
            </a:r>
            <a:endParaRPr lang="ru-RU" dirty="0"/>
          </a:p>
        </p:txBody>
      </p:sp>
    </p:spTree>
    <p:extLst>
      <p:ext uri="{BB962C8B-B14F-4D97-AF65-F5344CB8AC3E}">
        <p14:creationId xmlns:p14="http://schemas.microsoft.com/office/powerpoint/2010/main" val="1891749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Приклад формалізації задачі</a:t>
            </a:r>
            <a:r>
              <a:rPr lang="en-US" dirty="0" smtClean="0"/>
              <a:t>:</a:t>
            </a:r>
            <a:r>
              <a:rPr lang="uk-UA" dirty="0" smtClean="0"/>
              <a:t> наявність гаражів за відсутності авто</a:t>
            </a:r>
            <a:endParaRPr lang="ru-RU" dirty="0"/>
          </a:p>
        </p:txBody>
      </p:sp>
      <p:sp>
        <p:nvSpPr>
          <p:cNvPr id="3" name="Объект 2"/>
          <p:cNvSpPr>
            <a:spLocks noGrp="1"/>
          </p:cNvSpPr>
          <p:nvPr>
            <p:ph idx="1"/>
          </p:nvPr>
        </p:nvSpPr>
        <p:spPr/>
        <p:txBody>
          <a:bodyPr>
            <a:normAutofit/>
          </a:bodyPr>
          <a:lstStyle/>
          <a:p>
            <a:pPr marL="0" indent="0">
              <a:buNone/>
            </a:pPr>
            <a:r>
              <a:rPr lang="ru-RU" sz="2400" b="1" dirty="0" smtClean="0"/>
              <a:t>Правило </a:t>
            </a:r>
            <a:r>
              <a:rPr lang="ru-RU" sz="2400" b="1" dirty="0"/>
              <a:t>№1</a:t>
            </a:r>
          </a:p>
          <a:p>
            <a:r>
              <a:rPr lang="uk-UA" sz="2400" dirty="0" smtClean="0"/>
              <a:t>Знайти всіх суддів, у яких є гараж, але відсутній засіб пересування.</a:t>
            </a:r>
          </a:p>
          <a:p>
            <a:r>
              <a:rPr lang="uk-UA" sz="2400" dirty="0" smtClean="0"/>
              <a:t>Розробка таблиці </a:t>
            </a:r>
            <a:r>
              <a:rPr lang="ru-RU" sz="2400" dirty="0" smtClean="0"/>
              <a:t>з </a:t>
            </a:r>
            <a:r>
              <a:rPr lang="en-US" sz="2400" dirty="0" smtClean="0"/>
              <a:t>ID </a:t>
            </a:r>
            <a:r>
              <a:rPr lang="uk-UA" sz="2400" dirty="0" smtClean="0"/>
              <a:t>всіх суддів, у яких є гараж, з обчисленням кількості гаражів та </a:t>
            </a:r>
            <a:r>
              <a:rPr lang="uk-UA" sz="2400" dirty="0" err="1" smtClean="0"/>
              <a:t>паркомісць</a:t>
            </a:r>
            <a:r>
              <a:rPr lang="uk-UA" sz="2400" dirty="0" smtClean="0"/>
              <a:t>.</a:t>
            </a:r>
          </a:p>
          <a:p>
            <a:r>
              <a:rPr lang="uk-UA" sz="2400" dirty="0" smtClean="0"/>
              <a:t>Розробка таблиці</a:t>
            </a:r>
            <a:r>
              <a:rPr lang="ru-RU" sz="2400" dirty="0" smtClean="0"/>
              <a:t> з</a:t>
            </a:r>
            <a:r>
              <a:rPr lang="en-US" sz="2400" dirty="0" smtClean="0"/>
              <a:t> ID </a:t>
            </a:r>
            <a:r>
              <a:rPr lang="uk-UA" sz="2400" dirty="0" smtClean="0"/>
              <a:t>всіх суддів, у яких немає машини</a:t>
            </a:r>
          </a:p>
          <a:p>
            <a:r>
              <a:rPr lang="uk-UA" sz="2400" dirty="0" smtClean="0"/>
              <a:t>Знаходимо перетин </a:t>
            </a:r>
            <a:r>
              <a:rPr lang="ru-RU" sz="2400" dirty="0" smtClean="0"/>
              <a:t>(</a:t>
            </a:r>
            <a:r>
              <a:rPr lang="en-US" sz="2400" dirty="0" smtClean="0"/>
              <a:t>Intersect </a:t>
            </a:r>
            <a:r>
              <a:rPr lang="en-US" sz="2400" dirty="0" err="1" smtClean="0"/>
              <a:t>Corr</a:t>
            </a:r>
            <a:r>
              <a:rPr lang="ru-RU" sz="2400" dirty="0" smtClean="0"/>
              <a:t>) </a:t>
            </a:r>
            <a:r>
              <a:rPr lang="ru-RU" sz="2400" dirty="0"/>
              <a:t>по </a:t>
            </a:r>
            <a:r>
              <a:rPr lang="en-US" sz="2400" dirty="0" smtClean="0"/>
              <a:t>ID </a:t>
            </a:r>
            <a:r>
              <a:rPr lang="uk-UA" sz="2400" dirty="0" smtClean="0"/>
              <a:t>цих таблиць</a:t>
            </a:r>
            <a:endParaRPr lang="uk-UA" sz="2400" dirty="0"/>
          </a:p>
        </p:txBody>
      </p:sp>
    </p:spTree>
    <p:extLst>
      <p:ext uri="{BB962C8B-B14F-4D97-AF65-F5344CB8AC3E}">
        <p14:creationId xmlns:p14="http://schemas.microsoft.com/office/powerpoint/2010/main" val="3530513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Приклад формалізації </a:t>
            </a:r>
            <a:r>
              <a:rPr lang="uk-UA" dirty="0" smtClean="0"/>
              <a:t>задачі</a:t>
            </a:r>
            <a:r>
              <a:rPr lang="en-US" dirty="0" smtClean="0"/>
              <a:t>: </a:t>
            </a:r>
            <a:r>
              <a:rPr lang="uk-UA" dirty="0" smtClean="0"/>
              <a:t>перевищення суми депозитів та статків над доходами</a:t>
            </a:r>
            <a:endParaRPr lang="ru-RU" dirty="0"/>
          </a:p>
        </p:txBody>
      </p:sp>
      <p:sp>
        <p:nvSpPr>
          <p:cNvPr id="3" name="Объект 2"/>
          <p:cNvSpPr>
            <a:spLocks noGrp="1"/>
          </p:cNvSpPr>
          <p:nvPr>
            <p:ph idx="1"/>
          </p:nvPr>
        </p:nvSpPr>
        <p:spPr>
          <a:xfrm>
            <a:off x="251520" y="1628800"/>
            <a:ext cx="8784976" cy="4497363"/>
          </a:xfrm>
        </p:spPr>
        <p:txBody>
          <a:bodyPr>
            <a:noAutofit/>
          </a:bodyPr>
          <a:lstStyle/>
          <a:p>
            <a:pPr marL="0" indent="0">
              <a:buNone/>
            </a:pPr>
            <a:r>
              <a:rPr lang="ru-RU" sz="2400" b="1" dirty="0" smtClean="0"/>
              <a:t>Правило </a:t>
            </a:r>
            <a:r>
              <a:rPr lang="ru-RU" sz="2400" b="1" dirty="0"/>
              <a:t>№2</a:t>
            </a:r>
          </a:p>
          <a:p>
            <a:r>
              <a:rPr lang="uk-UA" sz="2400" dirty="0" smtClean="0"/>
              <a:t>Знайти відношення депозитів до доходів для кожного судді.</a:t>
            </a:r>
          </a:p>
          <a:p>
            <a:r>
              <a:rPr lang="uk-UA" sz="2400" dirty="0" smtClean="0"/>
              <a:t>Підсумовуємо всі доходи в одній декларації (підсумовуємо всі, де однакові </a:t>
            </a:r>
            <a:r>
              <a:rPr lang="en-US" sz="2400" dirty="0" smtClean="0"/>
              <a:t>ID), </a:t>
            </a:r>
            <a:r>
              <a:rPr lang="uk-UA" sz="2400" dirty="0" smtClean="0"/>
              <a:t>додаємо стовпець рік заповнення декларації</a:t>
            </a:r>
            <a:r>
              <a:rPr lang="ru-RU" sz="2400" dirty="0" smtClean="0"/>
              <a:t>.</a:t>
            </a:r>
            <a:endParaRPr lang="ru-RU" sz="2400" dirty="0"/>
          </a:p>
          <a:p>
            <a:r>
              <a:rPr lang="uk-UA" sz="2400" dirty="0" smtClean="0"/>
              <a:t>Так як депозити можуть зберігатися в будь-якій валюті, окремо розробляється довідник-таблиця обмінного курсу.</a:t>
            </a:r>
          </a:p>
          <a:p>
            <a:r>
              <a:rPr lang="uk-UA" sz="2400" dirty="0" smtClean="0"/>
              <a:t>З'єднаємо таблицю </a:t>
            </a:r>
            <a:r>
              <a:rPr lang="ru-RU" sz="2400" dirty="0" smtClean="0"/>
              <a:t>(</a:t>
            </a:r>
            <a:r>
              <a:rPr lang="en-US" sz="2400" dirty="0"/>
              <a:t>left join) </a:t>
            </a:r>
            <a:r>
              <a:rPr lang="uk-UA" sz="2400" dirty="0" smtClean="0"/>
              <a:t>депозитів з таблицею обмінного</a:t>
            </a:r>
            <a:r>
              <a:rPr lang="ru-RU" sz="2400" dirty="0" smtClean="0"/>
              <a:t> </a:t>
            </a:r>
            <a:r>
              <a:rPr lang="ru-RU" sz="2400" dirty="0"/>
              <a:t>курсу.</a:t>
            </a:r>
          </a:p>
          <a:p>
            <a:r>
              <a:rPr lang="ru-RU" sz="2400" dirty="0"/>
              <a:t>Переведемо депозити в нашу валюту (</a:t>
            </a:r>
            <a:r>
              <a:rPr lang="en-US" sz="2400" dirty="0"/>
              <a:t>UAH) </a:t>
            </a:r>
            <a:r>
              <a:rPr lang="ru-RU" sz="2400" dirty="0"/>
              <a:t>і підсумуємо по </a:t>
            </a:r>
            <a:r>
              <a:rPr lang="en-US" sz="2400" dirty="0"/>
              <a:t>ID.</a:t>
            </a:r>
          </a:p>
          <a:p>
            <a:r>
              <a:rPr lang="uk-UA" sz="2400" dirty="0" smtClean="0"/>
              <a:t>Створимо новий стовпець відносини депозитів до доходів.</a:t>
            </a:r>
            <a:endParaRPr lang="uk-UA" sz="2400" dirty="0"/>
          </a:p>
        </p:txBody>
      </p:sp>
    </p:spTree>
    <p:extLst>
      <p:ext uri="{BB962C8B-B14F-4D97-AF65-F5344CB8AC3E}">
        <p14:creationId xmlns:p14="http://schemas.microsoft.com/office/powerpoint/2010/main" val="1100859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021940"/>
            <a:ext cx="5688632" cy="9469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Базовий відбір декларацій за критеріями – рік подання, тип декларації, місце роботи, посада та інше.</a:t>
            </a:r>
            <a:endParaRPr lang="ru-RU" dirty="0">
              <a:solidFill>
                <a:schemeClr val="tx1"/>
              </a:solidFill>
            </a:endParaRPr>
          </a:p>
        </p:txBody>
      </p:sp>
      <p:sp>
        <p:nvSpPr>
          <p:cNvPr id="6" name="Прямоугольник 5"/>
          <p:cNvSpPr/>
          <p:nvPr/>
        </p:nvSpPr>
        <p:spPr>
          <a:xfrm>
            <a:off x="1187624" y="2400962"/>
            <a:ext cx="5688632" cy="9469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solidFill>
                  <a:schemeClr val="tx1"/>
                </a:solidFill>
              </a:rPr>
              <a:t>Вибір зі статистичних </a:t>
            </a:r>
            <a:r>
              <a:rPr lang="uk-UA" dirty="0" err="1">
                <a:solidFill>
                  <a:schemeClr val="tx1"/>
                </a:solidFill>
              </a:rPr>
              <a:t>ризк-факторів</a:t>
            </a:r>
            <a:r>
              <a:rPr lang="uk-UA" dirty="0">
                <a:solidFill>
                  <a:schemeClr val="tx1"/>
                </a:solidFill>
              </a:rPr>
              <a:t>, що реалізовані в системі </a:t>
            </a:r>
            <a:endParaRPr lang="ru-RU" dirty="0">
              <a:solidFill>
                <a:schemeClr val="tx1"/>
              </a:solidFill>
            </a:endParaRPr>
          </a:p>
        </p:txBody>
      </p:sp>
      <p:sp>
        <p:nvSpPr>
          <p:cNvPr id="7" name="Прямоугольник 6"/>
          <p:cNvSpPr/>
          <p:nvPr/>
        </p:nvSpPr>
        <p:spPr>
          <a:xfrm>
            <a:off x="2267744" y="3697106"/>
            <a:ext cx="5688632" cy="9469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Моделювання власних додаткових </a:t>
            </a:r>
            <a:r>
              <a:rPr lang="uk-UA" dirty="0" err="1" smtClean="0">
                <a:solidFill>
                  <a:schemeClr val="tx1"/>
                </a:solidFill>
              </a:rPr>
              <a:t>ризк-факторів</a:t>
            </a:r>
            <a:r>
              <a:rPr lang="uk-UA" dirty="0" smtClean="0">
                <a:solidFill>
                  <a:schemeClr val="tx1"/>
                </a:solidFill>
              </a:rPr>
              <a:t> (</a:t>
            </a:r>
            <a:r>
              <a:rPr lang="uk-UA" dirty="0" err="1" smtClean="0">
                <a:solidFill>
                  <a:schemeClr val="tx1"/>
                </a:solidFill>
              </a:rPr>
              <a:t>опціонально</a:t>
            </a:r>
            <a:r>
              <a:rPr lang="uk-UA" dirty="0" smtClean="0">
                <a:solidFill>
                  <a:schemeClr val="tx1"/>
                </a:solidFill>
              </a:rPr>
              <a:t>, додатково)</a:t>
            </a:r>
            <a:endParaRPr lang="ru-RU" dirty="0">
              <a:solidFill>
                <a:schemeClr val="tx1"/>
              </a:solidFill>
            </a:endParaRPr>
          </a:p>
        </p:txBody>
      </p:sp>
      <p:sp>
        <p:nvSpPr>
          <p:cNvPr id="8" name="Прямоугольник 7"/>
          <p:cNvSpPr/>
          <p:nvPr/>
        </p:nvSpPr>
        <p:spPr>
          <a:xfrm>
            <a:off x="3097160" y="4993250"/>
            <a:ext cx="5688632" cy="9469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Звіт, що включає поля характеристик особи та значення </a:t>
            </a:r>
            <a:r>
              <a:rPr lang="uk-UA" dirty="0" err="1" smtClean="0">
                <a:solidFill>
                  <a:schemeClr val="tx1"/>
                </a:solidFill>
              </a:rPr>
              <a:t>ризк-факторів</a:t>
            </a:r>
            <a:endParaRPr lang="ru-RU" dirty="0">
              <a:solidFill>
                <a:schemeClr val="tx1"/>
              </a:solidFill>
            </a:endParaRPr>
          </a:p>
        </p:txBody>
      </p:sp>
      <p:sp>
        <p:nvSpPr>
          <p:cNvPr id="9" name="Стрелка углом 8"/>
          <p:cNvSpPr/>
          <p:nvPr/>
        </p:nvSpPr>
        <p:spPr>
          <a:xfrm rot="10800000" flipH="1">
            <a:off x="530804" y="1968914"/>
            <a:ext cx="656819" cy="1012849"/>
          </a:xfrm>
          <a:prstGeom prst="ben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Стрелка углом 9"/>
          <p:cNvSpPr/>
          <p:nvPr/>
        </p:nvSpPr>
        <p:spPr>
          <a:xfrm rot="10800000" flipH="1">
            <a:off x="1610925" y="3347936"/>
            <a:ext cx="656819" cy="1012849"/>
          </a:xfrm>
          <a:prstGeom prst="ben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Стрелка углом 10"/>
          <p:cNvSpPr/>
          <p:nvPr/>
        </p:nvSpPr>
        <p:spPr>
          <a:xfrm rot="10800000" flipH="1">
            <a:off x="2440341" y="4644080"/>
            <a:ext cx="656819" cy="1012849"/>
          </a:xfrm>
          <a:prstGeom prst="ben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p14="http://schemas.microsoft.com/office/powerpoint/2010/main" val="882186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t>Краулінг</a:t>
            </a:r>
            <a:r>
              <a:rPr lang="uk-UA" dirty="0" smtClean="0"/>
              <a:t> декларацій</a:t>
            </a:r>
            <a:endParaRPr lang="ru-RU" dirty="0"/>
          </a:p>
        </p:txBody>
      </p:sp>
      <p:sp>
        <p:nvSpPr>
          <p:cNvPr id="3" name="Объект 2"/>
          <p:cNvSpPr>
            <a:spLocks noGrp="1"/>
          </p:cNvSpPr>
          <p:nvPr>
            <p:ph idx="1"/>
          </p:nvPr>
        </p:nvSpPr>
        <p:spPr>
          <a:xfrm>
            <a:off x="436960" y="1348476"/>
            <a:ext cx="8229600" cy="5248876"/>
          </a:xfrm>
        </p:spPr>
        <p:txBody>
          <a:bodyPr>
            <a:normAutofit fontScale="92500" lnSpcReduction="10000"/>
          </a:bodyPr>
          <a:lstStyle/>
          <a:p>
            <a:r>
              <a:rPr lang="uk-UA" sz="2400" dirty="0"/>
              <a:t>В представленій доповіді приводяться щорічні декларації за 2017-2018 роки, що розміщені у відкритому доступі на сайті </a:t>
            </a:r>
            <a:r>
              <a:rPr lang="uk-UA" sz="2400" b="1" dirty="0"/>
              <a:t>Національного агентства с питань запобігання корупції (НАЗК). </a:t>
            </a:r>
            <a:r>
              <a:rPr lang="uk-UA" sz="2400" dirty="0"/>
              <a:t>Всього за 2017 рік було заповнено </a:t>
            </a:r>
            <a:r>
              <a:rPr lang="uk-UA" sz="2400" dirty="0" smtClean="0"/>
              <a:t>1 262 707 </a:t>
            </a:r>
            <a:r>
              <a:rPr lang="uk-UA" sz="2400" dirty="0"/>
              <a:t>декларацій. З них </a:t>
            </a:r>
            <a:r>
              <a:rPr lang="uk-UA" sz="2400" dirty="0" smtClean="0"/>
              <a:t>942 450 </a:t>
            </a:r>
            <a:r>
              <a:rPr lang="uk-UA" sz="2400" dirty="0"/>
              <a:t>щорічні, </a:t>
            </a:r>
            <a:r>
              <a:rPr lang="uk-UA" sz="2400" dirty="0" smtClean="0"/>
              <a:t>59 665 </a:t>
            </a:r>
            <a:r>
              <a:rPr lang="uk-UA" sz="2400" dirty="0"/>
              <a:t>перед звільненням, </a:t>
            </a:r>
            <a:r>
              <a:rPr lang="uk-UA" sz="2400" dirty="0" smtClean="0"/>
              <a:t>48 464 </a:t>
            </a:r>
            <a:r>
              <a:rPr lang="uk-UA" sz="2400" dirty="0"/>
              <a:t>після звільнення і </a:t>
            </a:r>
            <a:r>
              <a:rPr lang="uk-UA" sz="2400" dirty="0" smtClean="0"/>
              <a:t>173 496 </a:t>
            </a:r>
            <a:r>
              <a:rPr lang="uk-UA" sz="2400" dirty="0"/>
              <a:t>кандидата на посаду. Для дослідження використовувались щорічні декларації. Кожна декларація містить 16 розділів, кожен з яких може містити декілька значень або містить позначку про відсутність об’єктів декларування. Однак, не всі розділи містять відкриту інформацію, частина полів може бути прихована як конфіденційна</a:t>
            </a:r>
            <a:r>
              <a:rPr lang="uk-UA" sz="2400" dirty="0" smtClean="0"/>
              <a:t>.</a:t>
            </a:r>
          </a:p>
          <a:p>
            <a:r>
              <a:rPr lang="uk-UA" sz="2400" dirty="0" smtClean="0"/>
              <a:t>Приклади декларацій</a:t>
            </a:r>
            <a:r>
              <a:rPr lang="en-US" sz="2400" dirty="0" smtClean="0"/>
              <a:t>:</a:t>
            </a:r>
          </a:p>
          <a:p>
            <a:r>
              <a:rPr lang="en-US" sz="2400" dirty="0">
                <a:hlinkClick r:id="rId2"/>
              </a:rPr>
              <a:t>https://</a:t>
            </a:r>
            <a:r>
              <a:rPr lang="en-US" sz="2400" dirty="0" smtClean="0">
                <a:hlinkClick r:id="rId2"/>
              </a:rPr>
              <a:t>public.nazk.gov.ua/declaration/c1d19887-53fe-4f99-8cef-6cbe5155ccb2</a:t>
            </a:r>
            <a:endParaRPr lang="en-US" sz="2400" dirty="0" smtClean="0"/>
          </a:p>
          <a:p>
            <a:r>
              <a:rPr lang="en-US" sz="2400" dirty="0">
                <a:hlinkClick r:id="rId3"/>
              </a:rPr>
              <a:t>https://public.nazk.gov.ua/declaration/f97b0fc0-382b-496c-a0ab-e1389007d132</a:t>
            </a:r>
            <a:endParaRPr lang="ru-RU" sz="24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96348"/>
            <a:ext cx="1172341"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167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Опис реалізації</a:t>
            </a:r>
            <a:endParaRPr lang="ru-RU" dirty="0"/>
          </a:p>
        </p:txBody>
      </p:sp>
      <p:sp>
        <p:nvSpPr>
          <p:cNvPr id="3" name="Объект 2"/>
          <p:cNvSpPr>
            <a:spLocks noGrp="1"/>
          </p:cNvSpPr>
          <p:nvPr>
            <p:ph idx="1"/>
          </p:nvPr>
        </p:nvSpPr>
        <p:spPr/>
        <p:txBody>
          <a:bodyPr>
            <a:normAutofit fontScale="77500" lnSpcReduction="20000"/>
          </a:bodyPr>
          <a:lstStyle/>
          <a:p>
            <a:r>
              <a:rPr lang="uk-UA" sz="3100" dirty="0" smtClean="0"/>
              <a:t>Для </a:t>
            </a:r>
            <a:r>
              <a:rPr lang="uk-UA" sz="3100" dirty="0"/>
              <a:t>розміщення декларації, декларанту потрібно зайти в особистий кабінет за допомогою кваліфікованого електронного підпису. Дані розміщуються у відкритому доступі на сайті НАЗК. За допомогою </a:t>
            </a:r>
            <a:r>
              <a:rPr lang="uk-UA" sz="3100" dirty="0" err="1"/>
              <a:t>веб-краулера</a:t>
            </a:r>
            <a:r>
              <a:rPr lang="uk-UA" sz="3100" dirty="0"/>
              <a:t> написаного на мові програмування </a:t>
            </a:r>
            <a:r>
              <a:rPr lang="uk-UA" sz="3100" dirty="0" err="1"/>
              <a:t>Python</a:t>
            </a:r>
            <a:r>
              <a:rPr lang="uk-UA" sz="3100" dirty="0"/>
              <a:t>. Дані завантажуються як файли з розширенням </a:t>
            </a:r>
            <a:r>
              <a:rPr lang="uk-UA" sz="3100" dirty="0" err="1"/>
              <a:t>.json</a:t>
            </a:r>
            <a:r>
              <a:rPr lang="uk-UA" sz="3100" dirty="0"/>
              <a:t> і за допомогою </a:t>
            </a:r>
            <a:r>
              <a:rPr lang="uk-UA" sz="3100" dirty="0" err="1"/>
              <a:t>JavaScript</a:t>
            </a:r>
            <a:r>
              <a:rPr lang="uk-UA" sz="3100" dirty="0"/>
              <a:t> об’єднуються в таблицю, після чого завантажуються до бази даних </a:t>
            </a:r>
            <a:r>
              <a:rPr lang="uk-UA" sz="3100" dirty="0" err="1"/>
              <a:t>Oracle</a:t>
            </a:r>
            <a:r>
              <a:rPr lang="uk-UA" sz="3100" dirty="0"/>
              <a:t>, до якої SAS EG підключається за допомогою спеціального </a:t>
            </a:r>
            <a:r>
              <a:rPr lang="uk-UA" sz="3100" dirty="0" err="1"/>
              <a:t>конектора</a:t>
            </a:r>
            <a:r>
              <a:rPr lang="uk-UA" sz="3100" dirty="0"/>
              <a:t> SAS/ACCESS, який дозволяє працювати напряму з даними. За допомогою вбудованої функції </a:t>
            </a:r>
            <a:r>
              <a:rPr lang="uk-UA" sz="3100" dirty="0" err="1"/>
              <a:t>Prompt</a:t>
            </a:r>
            <a:r>
              <a:rPr lang="uk-UA" sz="3100" dirty="0"/>
              <a:t>, було побудовано інтуїтивно зрозумілий інтерфейс користувача, зрозумілий співробітнику будь-якого рівня досвіду та підрозділу.</a:t>
            </a:r>
            <a:endParaRPr lang="ru-RU" sz="3100" dirty="0"/>
          </a:p>
          <a:p>
            <a:endParaRPr lang="ru-RU" dirty="0"/>
          </a:p>
        </p:txBody>
      </p:sp>
    </p:spTree>
    <p:extLst>
      <p:ext uri="{BB962C8B-B14F-4D97-AF65-F5344CB8AC3E}">
        <p14:creationId xmlns:p14="http://schemas.microsoft.com/office/powerpoint/2010/main" val="1327236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E:\!!!SAS\Projects\2019_Projects\Conf_2_bakurova\!Presentations\Yakubets_COdes\Plot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53" y="413627"/>
            <a:ext cx="7857261" cy="539163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5923109"/>
            <a:ext cx="8280920" cy="646331"/>
          </a:xfrm>
          <a:prstGeom prst="rect">
            <a:avLst/>
          </a:prstGeom>
        </p:spPr>
        <p:txBody>
          <a:bodyPr wrap="square">
            <a:spAutoFit/>
          </a:bodyPr>
          <a:lstStyle/>
          <a:p>
            <a:r>
              <a:rPr lang="ru-RU" dirty="0"/>
              <a:t>Приклад скрипту </a:t>
            </a:r>
            <a:r>
              <a:rPr lang="uk-UA" dirty="0" smtClean="0"/>
              <a:t>програми, який викачує дані з сайту </a:t>
            </a:r>
            <a:r>
              <a:rPr lang="uk-UA" dirty="0" err="1" smtClean="0"/>
              <a:t>Назка</a:t>
            </a:r>
            <a:r>
              <a:rPr lang="uk-UA" dirty="0" smtClean="0"/>
              <a:t>. Основні бібліотеки</a:t>
            </a:r>
            <a:r>
              <a:rPr lang="ru-RU" dirty="0" smtClean="0"/>
              <a:t>: </a:t>
            </a:r>
            <a:r>
              <a:rPr lang="en-US" dirty="0"/>
              <a:t>requests </a:t>
            </a:r>
            <a:r>
              <a:rPr lang="ru-RU" dirty="0"/>
              <a:t>і </a:t>
            </a:r>
            <a:r>
              <a:rPr lang="en-US" dirty="0"/>
              <a:t>re (regex)</a:t>
            </a:r>
            <a:endParaRPr lang="ru-RU" dirty="0"/>
          </a:p>
        </p:txBody>
      </p:sp>
    </p:spTree>
    <p:extLst>
      <p:ext uri="{BB962C8B-B14F-4D97-AF65-F5344CB8AC3E}">
        <p14:creationId xmlns:p14="http://schemas.microsoft.com/office/powerpoint/2010/main" val="1150930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2113" y="4437112"/>
            <a:ext cx="8496944" cy="2031325"/>
          </a:xfrm>
          <a:prstGeom prst="rect">
            <a:avLst/>
          </a:prstGeom>
        </p:spPr>
        <p:txBody>
          <a:bodyPr wrap="square">
            <a:spAutoFit/>
          </a:bodyPr>
          <a:lstStyle/>
          <a:p>
            <a:pPr marL="285750" indent="-285750">
              <a:buFont typeface="Arial" pitchFamily="34" charset="0"/>
              <a:buChar char="•"/>
            </a:pPr>
            <a:r>
              <a:rPr lang="uk-UA" dirty="0" smtClean="0"/>
              <a:t>Вирізка з коду, де відбувається звернення до сайту </a:t>
            </a:r>
            <a:r>
              <a:rPr lang="uk-UA" dirty="0" err="1" smtClean="0"/>
              <a:t>Назка</a:t>
            </a:r>
            <a:r>
              <a:rPr lang="uk-UA" dirty="0" smtClean="0"/>
              <a:t>, перевірка на існування сторінки, перевірка на зміну декларації (буває таке, що через деякий час вони можуть оновитися). Так само, передбачено повернення в останню крапку (так як </a:t>
            </a:r>
            <a:r>
              <a:rPr lang="uk-UA" dirty="0" err="1" smtClean="0"/>
              <a:t>id</a:t>
            </a:r>
            <a:r>
              <a:rPr lang="uk-UA" dirty="0" smtClean="0"/>
              <a:t> декларацій не відсортовані, то єдиний спосіб знайти нову декларацію пошук за датою оновлення).</a:t>
            </a:r>
          </a:p>
          <a:p>
            <a:pPr marL="285750" indent="-285750">
              <a:buFont typeface="Arial" pitchFamily="34" charset="0"/>
              <a:buChar char="•"/>
            </a:pPr>
            <a:r>
              <a:rPr lang="uk-UA" dirty="0" smtClean="0"/>
              <a:t>З існуючих проблем, блок на кількість запитів до сайту (тому робиться </a:t>
            </a:r>
            <a:r>
              <a:rPr lang="uk-UA" dirty="0" err="1" smtClean="0"/>
              <a:t>sleep</a:t>
            </a:r>
            <a:r>
              <a:rPr lang="uk-UA" dirty="0" smtClean="0"/>
              <a:t> на 5 секунд), порожні </a:t>
            </a:r>
            <a:r>
              <a:rPr lang="uk-UA" dirty="0" err="1" smtClean="0"/>
              <a:t>json</a:t>
            </a:r>
            <a:r>
              <a:rPr lang="uk-UA" dirty="0" smtClean="0"/>
              <a:t>, проблеми з </a:t>
            </a:r>
            <a:r>
              <a:rPr lang="uk-UA" dirty="0" err="1" smtClean="0"/>
              <a:t>інтернетом</a:t>
            </a:r>
            <a:r>
              <a:rPr lang="uk-UA" dirty="0" smtClean="0"/>
              <a:t> на стороні </a:t>
            </a:r>
            <a:r>
              <a:rPr lang="uk-UA" dirty="0" err="1" smtClean="0"/>
              <a:t>скрипта</a:t>
            </a:r>
            <a:r>
              <a:rPr lang="uk-UA" dirty="0" smtClean="0"/>
              <a:t>.</a:t>
            </a:r>
            <a:endParaRPr lang="uk-UA" dirty="0"/>
          </a:p>
        </p:txBody>
      </p:sp>
      <p:pic>
        <p:nvPicPr>
          <p:cNvPr id="2051" name="Picture 3" descr="E:\!!!SAS\Projects\2019_Projects\Conf_2_bakurova\!Presentations\Yakubets_COdes\Plot_2.png"/>
          <p:cNvPicPr>
            <a:picLocks noChangeAspect="1" noChangeArrowheads="1"/>
          </p:cNvPicPr>
          <p:nvPr/>
        </p:nvPicPr>
        <p:blipFill rotWithShape="1">
          <a:blip r:embed="rId3">
            <a:extLst>
              <a:ext uri="{28A0092B-C50C-407E-A947-70E740481C1C}">
                <a14:useLocalDpi xmlns:a14="http://schemas.microsoft.com/office/drawing/2010/main" val="0"/>
              </a:ext>
            </a:extLst>
          </a:blip>
          <a:srcRect r="56373" b="41505"/>
          <a:stretch/>
        </p:blipFill>
        <p:spPr bwMode="auto">
          <a:xfrm>
            <a:off x="308346" y="289313"/>
            <a:ext cx="4282239" cy="39447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SAS\Projects\2019_Projects\Conf_2_bakurova\!Presentations\Yakubets_COdes\Plot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304" y="1196752"/>
            <a:ext cx="4038600" cy="280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013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4362" y="5840397"/>
            <a:ext cx="8352928" cy="646331"/>
          </a:xfrm>
          <a:prstGeom prst="rect">
            <a:avLst/>
          </a:prstGeom>
        </p:spPr>
        <p:txBody>
          <a:bodyPr wrap="square">
            <a:spAutoFit/>
          </a:bodyPr>
          <a:lstStyle/>
          <a:p>
            <a:r>
              <a:rPr lang="ru-RU" dirty="0"/>
              <a:t>Приклад фрагмента </a:t>
            </a:r>
            <a:r>
              <a:rPr lang="en-US" dirty="0" err="1"/>
              <a:t>Javascript</a:t>
            </a:r>
            <a:r>
              <a:rPr lang="en-US" dirty="0"/>
              <a:t>, </a:t>
            </a:r>
            <a:r>
              <a:rPr lang="ru-RU" dirty="0"/>
              <a:t>де </a:t>
            </a:r>
            <a:r>
              <a:rPr lang="ru-RU" dirty="0" err="1"/>
              <a:t>відбувається</a:t>
            </a:r>
            <a:r>
              <a:rPr lang="ru-RU" dirty="0"/>
              <a:t> </a:t>
            </a:r>
            <a:r>
              <a:rPr lang="ru-RU" dirty="0" err="1"/>
              <a:t>звернення</a:t>
            </a:r>
            <a:r>
              <a:rPr lang="ru-RU" dirty="0"/>
              <a:t> і </a:t>
            </a:r>
            <a:r>
              <a:rPr lang="ru-RU" dirty="0" err="1"/>
              <a:t>запис</a:t>
            </a:r>
            <a:r>
              <a:rPr lang="ru-RU" dirty="0"/>
              <a:t> по ключам </a:t>
            </a:r>
            <a:r>
              <a:rPr lang="en-US" dirty="0" err="1"/>
              <a:t>json</a:t>
            </a:r>
            <a:r>
              <a:rPr lang="en-US" dirty="0"/>
              <a:t>. </a:t>
            </a:r>
            <a:r>
              <a:rPr lang="ru-RU" dirty="0" err="1"/>
              <a:t>Формується</a:t>
            </a:r>
            <a:r>
              <a:rPr lang="ru-RU" dirty="0"/>
              <a:t> </a:t>
            </a:r>
            <a:r>
              <a:rPr lang="ru-RU" dirty="0" err="1"/>
              <a:t>зручний</a:t>
            </a:r>
            <a:r>
              <a:rPr lang="ru-RU" dirty="0"/>
              <a:t> </a:t>
            </a:r>
            <a:r>
              <a:rPr lang="en-US" dirty="0" err="1"/>
              <a:t>json</a:t>
            </a:r>
            <a:r>
              <a:rPr lang="en-US" dirty="0"/>
              <a:t>, </a:t>
            </a:r>
            <a:r>
              <a:rPr lang="ru-RU" dirty="0" err="1"/>
              <a:t>який</a:t>
            </a:r>
            <a:r>
              <a:rPr lang="ru-RU" dirty="0"/>
              <a:t> </a:t>
            </a:r>
            <a:r>
              <a:rPr lang="ru-RU" dirty="0" err="1"/>
              <a:t>далі</a:t>
            </a:r>
            <a:r>
              <a:rPr lang="ru-RU" dirty="0"/>
              <a:t> </a:t>
            </a:r>
            <a:r>
              <a:rPr lang="ru-RU" dirty="0" err="1"/>
              <a:t>вже</a:t>
            </a:r>
            <a:r>
              <a:rPr lang="ru-RU" dirty="0"/>
              <a:t> </a:t>
            </a:r>
            <a:r>
              <a:rPr lang="ru-RU" dirty="0" err="1"/>
              <a:t>вручну</a:t>
            </a:r>
            <a:r>
              <a:rPr lang="ru-RU" dirty="0"/>
              <a:t> подгружается </a:t>
            </a:r>
            <a:r>
              <a:rPr lang="en-US" dirty="0" smtClean="0"/>
              <a:t>Oracle.</a:t>
            </a:r>
            <a:endParaRPr lang="ru-RU" dirty="0"/>
          </a:p>
        </p:txBody>
      </p:sp>
      <p:pic>
        <p:nvPicPr>
          <p:cNvPr id="3074" name="Picture 2" descr="E:\!!!SAS\Projects\2019_Projects\Conf_2_bakurova\!Presentations\Yakubets_COdes\Plot_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49" y="282135"/>
            <a:ext cx="8901113" cy="554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100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Можливий вигляд звітної форми</a:t>
            </a:r>
            <a:endParaRPr lang="ru-RU" dirty="0"/>
          </a:p>
        </p:txBody>
      </p:sp>
      <p:sp>
        <p:nvSpPr>
          <p:cNvPr id="3" name="Объект 2"/>
          <p:cNvSpPr>
            <a:spLocks noGrp="1"/>
          </p:cNvSpPr>
          <p:nvPr>
            <p:ph idx="1"/>
          </p:nvPr>
        </p:nvSpPr>
        <p:spPr/>
        <p:txBody>
          <a:bodyPr>
            <a:normAutofit fontScale="62500" lnSpcReduction="20000"/>
          </a:bodyPr>
          <a:lstStyle/>
          <a:p>
            <a:r>
              <a:rPr lang="uk-UA" dirty="0" err="1" smtClean="0"/>
              <a:t>id</a:t>
            </a:r>
            <a:r>
              <a:rPr lang="uk-UA" dirty="0" smtClean="0"/>
              <a:t> декларації</a:t>
            </a:r>
          </a:p>
          <a:p>
            <a:r>
              <a:rPr lang="uk-UA" dirty="0" smtClean="0"/>
              <a:t>Прізвище декларанта</a:t>
            </a:r>
          </a:p>
          <a:p>
            <a:r>
              <a:rPr lang="uk-UA" dirty="0" smtClean="0"/>
              <a:t>Ім'я декларанта</a:t>
            </a:r>
          </a:p>
          <a:p>
            <a:r>
              <a:rPr lang="uk-UA" dirty="0" smtClean="0"/>
              <a:t>По-батькові декларанта</a:t>
            </a:r>
          </a:p>
          <a:p>
            <a:r>
              <a:rPr lang="uk-UA" dirty="0" smtClean="0"/>
              <a:t>Дата подання декларації</a:t>
            </a:r>
          </a:p>
          <a:p>
            <a:r>
              <a:rPr lang="uk-UA" dirty="0" smtClean="0"/>
              <a:t>Тип декларації</a:t>
            </a:r>
          </a:p>
          <a:p>
            <a:r>
              <a:rPr lang="uk-UA" dirty="0" smtClean="0"/>
              <a:t>Рік декларації</a:t>
            </a:r>
          </a:p>
          <a:p>
            <a:r>
              <a:rPr lang="uk-UA" dirty="0" smtClean="0"/>
              <a:t>Місце роботи декларанта</a:t>
            </a:r>
          </a:p>
          <a:p>
            <a:r>
              <a:rPr lang="uk-UA" dirty="0" smtClean="0"/>
              <a:t>Посада декларанта</a:t>
            </a:r>
          </a:p>
          <a:p>
            <a:r>
              <a:rPr lang="uk-UA" dirty="0" smtClean="0"/>
              <a:t>…</a:t>
            </a:r>
            <a:endParaRPr lang="ru-RU" dirty="0"/>
          </a:p>
          <a:p>
            <a:r>
              <a:rPr lang="uk-UA" dirty="0" smtClean="0"/>
              <a:t>Значення ризик-фактору 1 (T/F)</a:t>
            </a:r>
          </a:p>
          <a:p>
            <a:r>
              <a:rPr lang="uk-UA" dirty="0" smtClean="0"/>
              <a:t>Значення ризик-фактору 2 (T/F)</a:t>
            </a:r>
          </a:p>
          <a:p>
            <a:r>
              <a:rPr lang="uk-UA" dirty="0" smtClean="0"/>
              <a:t>…</a:t>
            </a:r>
            <a:endParaRPr lang="ru-RU" dirty="0"/>
          </a:p>
          <a:p>
            <a:pPr marL="0" indent="0">
              <a:buNone/>
            </a:pPr>
            <a:r>
              <a:rPr lang="uk-UA" dirty="0" smtClean="0"/>
              <a:t>Значення ризик-фактору числове порівняння або співвідношення.</a:t>
            </a:r>
            <a:endParaRPr lang="uk-UA" dirty="0"/>
          </a:p>
        </p:txBody>
      </p:sp>
    </p:spTree>
    <p:extLst>
      <p:ext uri="{BB962C8B-B14F-4D97-AF65-F5344CB8AC3E}">
        <p14:creationId xmlns:p14="http://schemas.microsoft.com/office/powerpoint/2010/main" val="2062591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Результати</a:t>
            </a:r>
            <a:r>
              <a:rPr lang="en-US" dirty="0" smtClean="0"/>
              <a:t> (1)</a:t>
            </a:r>
            <a:endParaRPr lang="ru-RU" dirty="0"/>
          </a:p>
        </p:txBody>
      </p:sp>
      <p:sp>
        <p:nvSpPr>
          <p:cNvPr id="3" name="Объект 2"/>
          <p:cNvSpPr>
            <a:spLocks noGrp="1"/>
          </p:cNvSpPr>
          <p:nvPr>
            <p:ph idx="1"/>
          </p:nvPr>
        </p:nvSpPr>
        <p:spPr/>
        <p:txBody>
          <a:bodyPr>
            <a:noAutofit/>
          </a:bodyPr>
          <a:lstStyle/>
          <a:p>
            <a:r>
              <a:rPr lang="uk-UA" sz="2200" dirty="0"/>
              <a:t>На основі реалізованої системи досягається ефект автоматизації перевірки великої кількості держслужбовців, на основі використання правил, що містять елементи інтелектуального аналізу даних. Фінальний звіт з системи, надається у вигляді таблиці ризиків по кожному правилу, з інтегральним показником загального сумарного ризику декларанта. Для кінцевої таблиці, утворюється загальний коефіцієнт ризику, який являється сумою усіх інших коефіцієнтів. За результатами аналізу формуються групи осіб, що вимагають перевірки у першу чергу.</a:t>
            </a:r>
            <a:endParaRPr lang="ru-RU" sz="2200" dirty="0"/>
          </a:p>
          <a:p>
            <a:r>
              <a:rPr lang="uk-UA" sz="2200" dirty="0"/>
              <a:t>Поставлене завдання було реалізоване згідно з затвердженим планом та має широке практичне застосування в сфері боротьби з корупцією, що ще раз доводить значимість даної роботи. </a:t>
            </a:r>
            <a:endParaRPr lang="ru-RU" sz="2200" dirty="0"/>
          </a:p>
        </p:txBody>
      </p:sp>
    </p:spTree>
    <p:extLst>
      <p:ext uri="{BB962C8B-B14F-4D97-AF65-F5344CB8AC3E}">
        <p14:creationId xmlns:p14="http://schemas.microsoft.com/office/powerpoint/2010/main" val="2784654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a:bodyPr>
          <a:lstStyle/>
          <a:p>
            <a:r>
              <a:rPr lang="uk-UA" dirty="0" smtClean="0"/>
              <a:t>Типові завдання аналізу даних</a:t>
            </a:r>
          </a:p>
        </p:txBody>
      </p:sp>
      <p:sp>
        <p:nvSpPr>
          <p:cNvPr id="70659" name="Content Placeholder 2"/>
          <p:cNvSpPr>
            <a:spLocks noGrp="1"/>
          </p:cNvSpPr>
          <p:nvPr>
            <p:ph idx="1"/>
          </p:nvPr>
        </p:nvSpPr>
        <p:spPr/>
        <p:txBody>
          <a:bodyPr>
            <a:normAutofit lnSpcReduction="10000"/>
          </a:bodyPr>
          <a:lstStyle/>
          <a:p>
            <a:pPr lvl="1"/>
            <a:r>
              <a:rPr lang="uk-UA" dirty="0" smtClean="0"/>
              <a:t>Доступ до джерел даних</a:t>
            </a:r>
          </a:p>
          <a:p>
            <a:pPr lvl="1"/>
            <a:r>
              <a:rPr lang="uk-UA" dirty="0" smtClean="0"/>
              <a:t>Дії з таблицями</a:t>
            </a:r>
          </a:p>
          <a:p>
            <a:pPr lvl="1"/>
            <a:r>
              <a:rPr lang="uk-UA" dirty="0" smtClean="0"/>
              <a:t>Перетворення змінних</a:t>
            </a:r>
          </a:p>
          <a:p>
            <a:pPr lvl="1"/>
            <a:r>
              <a:rPr lang="uk-UA" dirty="0" smtClean="0"/>
              <a:t>Дослідження даних і їх опис</a:t>
            </a:r>
          </a:p>
          <a:p>
            <a:pPr lvl="1"/>
            <a:r>
              <a:rPr lang="uk-UA" dirty="0" err="1" smtClean="0"/>
              <a:t>Патерни</a:t>
            </a:r>
            <a:r>
              <a:rPr lang="uk-UA" dirty="0" smtClean="0"/>
              <a:t> даних - виявлення і візуалізація</a:t>
            </a:r>
          </a:p>
          <a:p>
            <a:pPr lvl="1"/>
            <a:r>
              <a:rPr lang="uk-UA" dirty="0" smtClean="0"/>
              <a:t>Побудова моделі</a:t>
            </a:r>
          </a:p>
          <a:p>
            <a:pPr lvl="1"/>
            <a:r>
              <a:rPr lang="uk-UA" dirty="0" err="1" smtClean="0"/>
              <a:t>Валідація</a:t>
            </a:r>
            <a:r>
              <a:rPr lang="uk-UA" dirty="0" smtClean="0"/>
              <a:t> моделі</a:t>
            </a:r>
          </a:p>
          <a:p>
            <a:pPr lvl="1"/>
            <a:r>
              <a:rPr lang="uk-UA" dirty="0" err="1" smtClean="0"/>
              <a:t>Скорінгованіе</a:t>
            </a:r>
            <a:r>
              <a:rPr lang="uk-UA" dirty="0" smtClean="0"/>
              <a:t> нових даних</a:t>
            </a:r>
          </a:p>
          <a:p>
            <a:pPr lvl="1"/>
            <a:r>
              <a:rPr lang="uk-UA" dirty="0" smtClean="0"/>
              <a:t>Оновлення моделі</a:t>
            </a:r>
          </a:p>
        </p:txBody>
      </p:sp>
    </p:spTree>
    <p:extLst>
      <p:ext uri="{BB962C8B-B14F-4D97-AF65-F5344CB8AC3E}">
        <p14:creationId xmlns:p14="http://schemas.microsoft.com/office/powerpoint/2010/main" val="706798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Номер слайда 3"/>
          <p:cNvSpPr>
            <a:spLocks noGrp="1"/>
          </p:cNvSpPr>
          <p:nvPr>
            <p:ph type="sldNum" sz="quarter" idx="10"/>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BB8DB659-F6E7-4AD1-BE93-4878E39931C3}" type="slidenum">
              <a:rPr lang="en-US" altLang="ru-RU" sz="1400" smtClean="0"/>
              <a:pPr/>
              <a:t>30</a:t>
            </a:fld>
            <a:endParaRPr lang="en-US" altLang="ru-RU" sz="1400" b="0" smtClean="0">
              <a:latin typeface="Times New Roman" pitchFamily="18" charset="0"/>
            </a:endParaRPr>
          </a:p>
        </p:txBody>
      </p:sp>
      <p:sp>
        <p:nvSpPr>
          <p:cNvPr id="97283" name="Rectangle 2"/>
          <p:cNvSpPr>
            <a:spLocks noGrp="1" noChangeArrowheads="1"/>
          </p:cNvSpPr>
          <p:nvPr>
            <p:ph type="title"/>
          </p:nvPr>
        </p:nvSpPr>
        <p:spPr>
          <a:xfrm>
            <a:off x="755576" y="548680"/>
            <a:ext cx="7241952" cy="1426840"/>
          </a:xfrm>
        </p:spPr>
        <p:txBody>
          <a:bodyPr>
            <a:normAutofit fontScale="90000"/>
          </a:bodyPr>
          <a:lstStyle/>
          <a:p>
            <a:r>
              <a:rPr lang="ru-RU" altLang="ru-RU" dirty="0" smtClean="0"/>
              <a:t>Приклад 2. За результатами </a:t>
            </a:r>
            <a:r>
              <a:rPr lang="uk-UA" altLang="ru-RU" dirty="0" smtClean="0"/>
              <a:t>виконання пілотного проекту з аналізу даних сайту державних закупівель </a:t>
            </a:r>
            <a:r>
              <a:rPr lang="en-US" altLang="ru-RU" dirty="0" smtClean="0"/>
              <a:t>PROZZORO</a:t>
            </a:r>
          </a:p>
        </p:txBody>
      </p:sp>
      <p:sp>
        <p:nvSpPr>
          <p:cNvPr id="97284" name="Rectangle 3"/>
          <p:cNvSpPr>
            <a:spLocks noGrp="1" noChangeArrowheads="1"/>
          </p:cNvSpPr>
          <p:nvPr>
            <p:ph type="body" idx="1"/>
          </p:nvPr>
        </p:nvSpPr>
        <p:spPr>
          <a:xfrm>
            <a:off x="683568" y="3212976"/>
            <a:ext cx="7315200" cy="2667000"/>
          </a:xfrm>
        </p:spPr>
        <p:txBody>
          <a:bodyPr/>
          <a:lstStyle/>
          <a:p>
            <a:pPr marL="0" indent="0">
              <a:buNone/>
            </a:pPr>
            <a:r>
              <a:rPr lang="uk-UA" altLang="ru-RU" dirty="0" smtClean="0"/>
              <a:t>Демонстрація практичного прикладу використання системи SAS </a:t>
            </a:r>
            <a:r>
              <a:rPr lang="uk-UA" altLang="ru-RU" dirty="0" err="1" smtClean="0"/>
              <a:t>Enterprise</a:t>
            </a:r>
            <a:r>
              <a:rPr lang="uk-UA" altLang="ru-RU" dirty="0" smtClean="0"/>
              <a:t> </a:t>
            </a:r>
            <a:r>
              <a:rPr lang="uk-UA" altLang="ru-RU" dirty="0" err="1" smtClean="0"/>
              <a:t>Guide</a:t>
            </a:r>
            <a:r>
              <a:rPr lang="uk-UA" altLang="ru-RU" dirty="0" smtClean="0"/>
              <a:t>, за результатами виконання пілотного проекту.</a:t>
            </a:r>
          </a:p>
        </p:txBody>
      </p:sp>
    </p:spTree>
    <p:extLst>
      <p:ext uri="{BB962C8B-B14F-4D97-AF65-F5344CB8AC3E}">
        <p14:creationId xmlns:p14="http://schemas.microsoft.com/office/powerpoint/2010/main" val="4548509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Приклад 2</a:t>
            </a:r>
            <a:r>
              <a:rPr lang="uk-UA" dirty="0"/>
              <a:t>. Кейси пілотного проекту</a:t>
            </a:r>
            <a:endParaRPr lang="ru-RU" dirty="0"/>
          </a:p>
        </p:txBody>
      </p:sp>
      <p:sp>
        <p:nvSpPr>
          <p:cNvPr id="3" name="Объект 2"/>
          <p:cNvSpPr>
            <a:spLocks noGrp="1"/>
          </p:cNvSpPr>
          <p:nvPr>
            <p:ph idx="1"/>
          </p:nvPr>
        </p:nvSpPr>
        <p:spPr/>
        <p:txBody>
          <a:bodyPr/>
          <a:lstStyle/>
          <a:p>
            <a:pPr marL="0" indent="0">
              <a:buNone/>
            </a:pPr>
            <a:r>
              <a:rPr lang="uk-UA" dirty="0" smtClean="0"/>
              <a:t>В рамках пілотного проекту було розглянуто 4 кейса:</a:t>
            </a:r>
          </a:p>
          <a:p>
            <a:r>
              <a:rPr lang="uk-UA" dirty="0" smtClean="0"/>
              <a:t>1) Регіональні обмеження замовника</a:t>
            </a:r>
          </a:p>
          <a:p>
            <a:r>
              <a:rPr lang="uk-UA" dirty="0" smtClean="0"/>
              <a:t>2) Регіональні обмеження учасника</a:t>
            </a:r>
          </a:p>
          <a:p>
            <a:r>
              <a:rPr lang="uk-UA" dirty="0" smtClean="0"/>
              <a:t>4) Великий куш</a:t>
            </a:r>
          </a:p>
          <a:p>
            <a:r>
              <a:rPr lang="uk-UA" dirty="0" smtClean="0"/>
              <a:t>5) Використання сплячого юридичної особи під конкретний тендер</a:t>
            </a:r>
            <a:endParaRPr lang="uk-UA" dirty="0"/>
          </a:p>
        </p:txBody>
      </p:sp>
    </p:spTree>
    <p:extLst>
      <p:ext uri="{BB962C8B-B14F-4D97-AF65-F5344CB8AC3E}">
        <p14:creationId xmlns:p14="http://schemas.microsoft.com/office/powerpoint/2010/main" val="1370529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92696"/>
            <a:ext cx="8229600" cy="724942"/>
          </a:xfrm>
        </p:spPr>
        <p:txBody>
          <a:bodyPr>
            <a:normAutofit fontScale="90000"/>
          </a:bodyPr>
          <a:lstStyle/>
          <a:p>
            <a:r>
              <a:rPr lang="uk-UA" dirty="0"/>
              <a:t>Приклад 2. Вхідні дані проекту</a:t>
            </a:r>
            <a:endParaRPr lang="ru-RU" dirty="0"/>
          </a:p>
        </p:txBody>
      </p:sp>
      <p:sp>
        <p:nvSpPr>
          <p:cNvPr id="3" name="Объект 2"/>
          <p:cNvSpPr>
            <a:spLocks noGrp="1"/>
          </p:cNvSpPr>
          <p:nvPr>
            <p:ph idx="1"/>
          </p:nvPr>
        </p:nvSpPr>
        <p:spPr/>
        <p:txBody>
          <a:bodyPr>
            <a:normAutofit fontScale="92500" lnSpcReduction="20000"/>
          </a:bodyPr>
          <a:lstStyle/>
          <a:p>
            <a:pPr marL="514350" indent="-514350">
              <a:buAutoNum type="arabicParenR"/>
            </a:pPr>
            <a:r>
              <a:rPr lang="uk-UA" dirty="0" smtClean="0"/>
              <a:t>БД тендерів - 970 записів, відкрита інформація з на платформи </a:t>
            </a:r>
            <a:r>
              <a:rPr lang="uk-UA" dirty="0" err="1" smtClean="0"/>
              <a:t>Prozzoro</a:t>
            </a:r>
            <a:r>
              <a:rPr lang="uk-UA" dirty="0" smtClean="0"/>
              <a:t> (</a:t>
            </a:r>
            <a:r>
              <a:rPr lang="en-US" dirty="0">
                <a:hlinkClick r:id="rId2"/>
              </a:rPr>
              <a:t>https://prozorro.gov.ua</a:t>
            </a:r>
            <a:r>
              <a:rPr lang="en-US" dirty="0" smtClean="0">
                <a:hlinkClick r:id="rId2"/>
              </a:rPr>
              <a:t>/</a:t>
            </a:r>
            <a:r>
              <a:rPr lang="uk-UA" dirty="0" smtClean="0"/>
              <a:t>)</a:t>
            </a:r>
            <a:r>
              <a:rPr lang="ru-RU" dirty="0" smtClean="0"/>
              <a:t>:</a:t>
            </a:r>
            <a:endParaRPr lang="ru-RU" dirty="0"/>
          </a:p>
          <a:p>
            <a:pPr lvl="0"/>
            <a:r>
              <a:rPr lang="uk-UA" dirty="0"/>
              <a:t>970 записів</a:t>
            </a:r>
            <a:endParaRPr lang="ru-RU" dirty="0"/>
          </a:p>
          <a:p>
            <a:pPr lvl="0"/>
            <a:r>
              <a:rPr lang="uk-UA" dirty="0"/>
              <a:t>38 полів </a:t>
            </a:r>
            <a:endParaRPr lang="uk-UA" dirty="0" smtClean="0"/>
          </a:p>
          <a:p>
            <a:pPr marL="0" indent="0">
              <a:buNone/>
            </a:pPr>
            <a:r>
              <a:rPr lang="uk-UA" dirty="0" smtClean="0"/>
              <a:t>2) БД ЄРПН - 1,2 млн. Записів, закрита інформація.</a:t>
            </a:r>
          </a:p>
          <a:p>
            <a:pPr marL="0" indent="0">
              <a:buNone/>
            </a:pPr>
            <a:r>
              <a:rPr lang="uk-UA" dirty="0" smtClean="0"/>
              <a:t>3) Індекси населених пунктів з прив'язкою до вулиць - 335 тис. Записів, відкрита інформація з сайту Укрпошти.</a:t>
            </a:r>
            <a:endParaRPr lang="uk-U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3062766" cy="86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018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Приклад 2. Результати для кейсу 1</a:t>
            </a:r>
            <a:endParaRPr lang="uk-UA"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645023"/>
            <a:ext cx="5544616" cy="25854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ъект 2"/>
          <p:cNvSpPr>
            <a:spLocks noGrp="1"/>
          </p:cNvSpPr>
          <p:nvPr>
            <p:ph idx="1"/>
          </p:nvPr>
        </p:nvSpPr>
        <p:spPr>
          <a:xfrm>
            <a:off x="467544" y="1412776"/>
            <a:ext cx="8229600" cy="2188840"/>
          </a:xfrm>
        </p:spPr>
        <p:txBody>
          <a:bodyPr>
            <a:normAutofit fontScale="92500"/>
          </a:bodyPr>
          <a:lstStyle/>
          <a:p>
            <a:r>
              <a:rPr lang="uk-UA" dirty="0" smtClean="0"/>
              <a:t>Ризик згідно кейсу 1 - Регіональні обмеження Замовника (у Замовника всі учасники з одного регіону). Для роботи використовувалися джерела 1 і 3 (БД тендерів і індекси Укрпошти)</a:t>
            </a:r>
          </a:p>
        </p:txBody>
      </p:sp>
    </p:spTree>
    <p:extLst>
      <p:ext uri="{BB962C8B-B14F-4D97-AF65-F5344CB8AC3E}">
        <p14:creationId xmlns:p14="http://schemas.microsoft.com/office/powerpoint/2010/main" val="2543530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24743"/>
            <a:ext cx="7128792" cy="547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611560" y="260648"/>
            <a:ext cx="7725544" cy="634082"/>
          </a:xfrm>
        </p:spPr>
        <p:txBody>
          <a:bodyPr>
            <a:normAutofit fontScale="90000"/>
          </a:bodyPr>
          <a:lstStyle/>
          <a:p>
            <a:r>
              <a:rPr lang="uk-UA" dirty="0"/>
              <a:t>Приклад 2. Результати для кейсу 1</a:t>
            </a:r>
            <a:endParaRPr lang="en-US" dirty="0"/>
          </a:p>
        </p:txBody>
      </p:sp>
    </p:spTree>
    <p:extLst>
      <p:ext uri="{BB962C8B-B14F-4D97-AF65-F5344CB8AC3E}">
        <p14:creationId xmlns:p14="http://schemas.microsoft.com/office/powerpoint/2010/main" val="1437379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Приклад 2. Результати для кейсу </a:t>
            </a:r>
            <a:r>
              <a:rPr lang="en-US" dirty="0" smtClean="0"/>
              <a:t>5</a:t>
            </a:r>
            <a:endParaRPr lang="ru-RU" dirty="0"/>
          </a:p>
        </p:txBody>
      </p:sp>
      <p:sp>
        <p:nvSpPr>
          <p:cNvPr id="3" name="Объект 2"/>
          <p:cNvSpPr>
            <a:spLocks noGrp="1"/>
          </p:cNvSpPr>
          <p:nvPr>
            <p:ph idx="1"/>
          </p:nvPr>
        </p:nvSpPr>
        <p:spPr/>
        <p:txBody>
          <a:bodyPr>
            <a:normAutofit fontScale="85000" lnSpcReduction="20000"/>
          </a:bodyPr>
          <a:lstStyle/>
          <a:p>
            <a:r>
              <a:rPr lang="uk-UA" b="1" dirty="0" smtClean="0"/>
              <a:t>Опис задачі:</a:t>
            </a:r>
            <a:endParaRPr lang="ru-RU" dirty="0"/>
          </a:p>
          <a:p>
            <a:r>
              <a:rPr lang="uk-UA" dirty="0"/>
              <a:t>Для кожного тендеру з таблиці тендерів визначити суму доходу від наданих послуг </a:t>
            </a:r>
            <a:r>
              <a:rPr lang="uk-UA" dirty="0" err="1"/>
              <a:t>ЮО-переможцем</a:t>
            </a:r>
            <a:r>
              <a:rPr lang="uk-UA" dirty="0"/>
              <a:t> тендеру за останні X місяців (в нашому випадку — 30 місяців) і знайти коефіцієнт співвідношення суми виграного тендеру середньої суми доходу від наданих послуг за останні Х місяців. Якщо цей коефіцієнт перевищує певне встановлене значення </a:t>
            </a:r>
            <a:r>
              <a:rPr lang="en-US" dirty="0" smtClean="0"/>
              <a:t>Y</a:t>
            </a:r>
            <a:r>
              <a:rPr lang="uk-UA" dirty="0" smtClean="0"/>
              <a:t> </a:t>
            </a:r>
            <a:r>
              <a:rPr lang="uk-UA" dirty="0"/>
              <a:t>(в нашому випадку — 2.5), то вносимо цей тендер в групу тендерів з ризиком, що державні кошти були перераховані “сплячій” ЮО, яку було використано конкретно під даний державний тендер.</a:t>
            </a:r>
            <a:endParaRPr lang="ru-RU" dirty="0"/>
          </a:p>
          <a:p>
            <a:endParaRPr lang="ru-RU" dirty="0"/>
          </a:p>
        </p:txBody>
      </p:sp>
    </p:spTree>
    <p:extLst>
      <p:ext uri="{BB962C8B-B14F-4D97-AF65-F5344CB8AC3E}">
        <p14:creationId xmlns:p14="http://schemas.microsoft.com/office/powerpoint/2010/main" val="2293301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Інтегральний показник</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940043409"/>
              </p:ext>
            </p:extLst>
          </p:nvPr>
        </p:nvGraphicFramePr>
        <p:xfrm>
          <a:off x="1475656" y="1621904"/>
          <a:ext cx="6192688" cy="2743200"/>
        </p:xfrm>
        <a:graphic>
          <a:graphicData uri="http://schemas.openxmlformats.org/drawingml/2006/table">
            <a:tbl>
              <a:tblPr firstRow="1" bandRow="1">
                <a:tableStyleId>{5C22544A-7EE6-4342-B048-85BDC9FD1C3A}</a:tableStyleId>
              </a:tblPr>
              <a:tblGrid>
                <a:gridCol w="3096344">
                  <a:extLst>
                    <a:ext uri="{9D8B030D-6E8A-4147-A177-3AD203B41FA5}">
                      <a16:colId xmlns="" xmlns:a16="http://schemas.microsoft.com/office/drawing/2014/main" val="20000"/>
                    </a:ext>
                  </a:extLst>
                </a:gridCol>
                <a:gridCol w="3096344">
                  <a:extLst>
                    <a:ext uri="{9D8B030D-6E8A-4147-A177-3AD203B41FA5}">
                      <a16:colId xmlns="" xmlns:a16="http://schemas.microsoft.com/office/drawing/2014/main" val="20001"/>
                    </a:ext>
                  </a:extLst>
                </a:gridCol>
              </a:tblGrid>
              <a:tr h="518458">
                <a:tc>
                  <a:txBody>
                    <a:bodyPr/>
                    <a:lstStyle/>
                    <a:p>
                      <a:r>
                        <a:rPr lang="ru-RU" sz="3000" dirty="0" smtClean="0"/>
                        <a:t>Кейс</a:t>
                      </a:r>
                      <a:endParaRPr lang="ru-RU" sz="3000" dirty="0"/>
                    </a:p>
                  </a:txBody>
                  <a:tcPr/>
                </a:tc>
                <a:tc>
                  <a:txBody>
                    <a:bodyPr/>
                    <a:lstStyle/>
                    <a:p>
                      <a:r>
                        <a:rPr lang="ru-RU" sz="3000" dirty="0" smtClean="0"/>
                        <a:t>Вага</a:t>
                      </a:r>
                      <a:endParaRPr lang="ru-RU" sz="3000" dirty="0"/>
                    </a:p>
                  </a:txBody>
                  <a:tcPr/>
                </a:tc>
                <a:extLst>
                  <a:ext uri="{0D108BD9-81ED-4DB2-BD59-A6C34878D82A}">
                    <a16:rowId xmlns="" xmlns:a16="http://schemas.microsoft.com/office/drawing/2014/main" val="10000"/>
                  </a:ext>
                </a:extLst>
              </a:tr>
              <a:tr h="518458">
                <a:tc>
                  <a:txBody>
                    <a:bodyPr/>
                    <a:lstStyle/>
                    <a:p>
                      <a:r>
                        <a:rPr lang="ru-RU" sz="3000" dirty="0" smtClean="0"/>
                        <a:t>1</a:t>
                      </a:r>
                      <a:endParaRPr lang="ru-RU" sz="3000" dirty="0"/>
                    </a:p>
                  </a:txBody>
                  <a:tcPr/>
                </a:tc>
                <a:tc>
                  <a:txBody>
                    <a:bodyPr/>
                    <a:lstStyle/>
                    <a:p>
                      <a:r>
                        <a:rPr lang="ru-RU" sz="3000" dirty="0" smtClean="0"/>
                        <a:t>0,15</a:t>
                      </a:r>
                      <a:endParaRPr lang="ru-RU" sz="3000" dirty="0"/>
                    </a:p>
                  </a:txBody>
                  <a:tcPr/>
                </a:tc>
                <a:extLst>
                  <a:ext uri="{0D108BD9-81ED-4DB2-BD59-A6C34878D82A}">
                    <a16:rowId xmlns="" xmlns:a16="http://schemas.microsoft.com/office/drawing/2014/main" val="10001"/>
                  </a:ext>
                </a:extLst>
              </a:tr>
              <a:tr h="518458">
                <a:tc>
                  <a:txBody>
                    <a:bodyPr/>
                    <a:lstStyle/>
                    <a:p>
                      <a:r>
                        <a:rPr lang="ru-RU" sz="3000" dirty="0" smtClean="0"/>
                        <a:t>2</a:t>
                      </a:r>
                      <a:endParaRPr lang="ru-RU" sz="3000" dirty="0"/>
                    </a:p>
                  </a:txBody>
                  <a:tcPr/>
                </a:tc>
                <a:tc>
                  <a:txBody>
                    <a:bodyPr/>
                    <a:lstStyle/>
                    <a:p>
                      <a:r>
                        <a:rPr lang="ru-RU" sz="3000" dirty="0" smtClean="0"/>
                        <a:t>0,15</a:t>
                      </a:r>
                      <a:endParaRPr lang="ru-RU" sz="3000" dirty="0"/>
                    </a:p>
                  </a:txBody>
                  <a:tcPr/>
                </a:tc>
                <a:extLst>
                  <a:ext uri="{0D108BD9-81ED-4DB2-BD59-A6C34878D82A}">
                    <a16:rowId xmlns="" xmlns:a16="http://schemas.microsoft.com/office/drawing/2014/main" val="10002"/>
                  </a:ext>
                </a:extLst>
              </a:tr>
              <a:tr h="518458">
                <a:tc>
                  <a:txBody>
                    <a:bodyPr/>
                    <a:lstStyle/>
                    <a:p>
                      <a:r>
                        <a:rPr lang="ru-RU" sz="3000" dirty="0" smtClean="0"/>
                        <a:t>4</a:t>
                      </a:r>
                      <a:endParaRPr lang="ru-RU" sz="3000" dirty="0"/>
                    </a:p>
                  </a:txBody>
                  <a:tcPr/>
                </a:tc>
                <a:tc>
                  <a:txBody>
                    <a:bodyPr/>
                    <a:lstStyle/>
                    <a:p>
                      <a:r>
                        <a:rPr lang="ru-RU" sz="3000" dirty="0" smtClean="0"/>
                        <a:t>0,3</a:t>
                      </a:r>
                      <a:endParaRPr lang="ru-RU" sz="3000" dirty="0"/>
                    </a:p>
                  </a:txBody>
                  <a:tcPr/>
                </a:tc>
                <a:extLst>
                  <a:ext uri="{0D108BD9-81ED-4DB2-BD59-A6C34878D82A}">
                    <a16:rowId xmlns="" xmlns:a16="http://schemas.microsoft.com/office/drawing/2014/main" val="10003"/>
                  </a:ext>
                </a:extLst>
              </a:tr>
              <a:tr h="518458">
                <a:tc>
                  <a:txBody>
                    <a:bodyPr/>
                    <a:lstStyle/>
                    <a:p>
                      <a:r>
                        <a:rPr lang="ru-RU" sz="3000" dirty="0" smtClean="0"/>
                        <a:t>5</a:t>
                      </a:r>
                      <a:endParaRPr lang="ru-RU" sz="3000" dirty="0"/>
                    </a:p>
                  </a:txBody>
                  <a:tcPr/>
                </a:tc>
                <a:tc>
                  <a:txBody>
                    <a:bodyPr/>
                    <a:lstStyle/>
                    <a:p>
                      <a:r>
                        <a:rPr lang="ru-RU" sz="3000" dirty="0" smtClean="0"/>
                        <a:t>0,3</a:t>
                      </a:r>
                      <a:endParaRPr lang="ru-RU" sz="3000" dirty="0"/>
                    </a:p>
                  </a:txBody>
                  <a:tcPr/>
                </a:tc>
                <a:extLst>
                  <a:ext uri="{0D108BD9-81ED-4DB2-BD59-A6C34878D82A}">
                    <a16:rowId xmlns="" xmlns:a16="http://schemas.microsoft.com/office/drawing/2014/main" val="10004"/>
                  </a:ext>
                </a:extLst>
              </a:tr>
            </a:tbl>
          </a:graphicData>
        </a:graphic>
      </p:graphicFrame>
      <p:sp>
        <p:nvSpPr>
          <p:cNvPr id="5" name="Объект 2"/>
          <p:cNvSpPr txBox="1">
            <a:spLocks/>
          </p:cNvSpPr>
          <p:nvPr/>
        </p:nvSpPr>
        <p:spPr>
          <a:xfrm>
            <a:off x="617662" y="4509120"/>
            <a:ext cx="8229600" cy="218884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uk-UA" dirty="0" smtClean="0"/>
              <a:t>За результатами відпрацювання всіх 4 кейсів, був розрахований сумарний інтегральний показник, з ваговими коефіцієнтами, наведеними в таблиці на слайді.</a:t>
            </a:r>
            <a:endParaRPr lang="uk-UA" dirty="0"/>
          </a:p>
        </p:txBody>
      </p:sp>
    </p:spTree>
    <p:extLst>
      <p:ext uri="{BB962C8B-B14F-4D97-AF65-F5344CB8AC3E}">
        <p14:creationId xmlns:p14="http://schemas.microsoft.com/office/powerpoint/2010/main" val="1722308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Приклад результуючої таблиці</a:t>
            </a:r>
            <a:endParaRPr lang="uk-UA" dirty="0"/>
          </a:p>
        </p:txBody>
      </p:sp>
      <p:sp>
        <p:nvSpPr>
          <p:cNvPr id="6" name="Объект 2"/>
          <p:cNvSpPr txBox="1">
            <a:spLocks/>
          </p:cNvSpPr>
          <p:nvPr/>
        </p:nvSpPr>
        <p:spPr>
          <a:xfrm>
            <a:off x="650826" y="5373216"/>
            <a:ext cx="8229600" cy="10944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uk-UA" dirty="0" smtClean="0"/>
              <a:t>Останній стовпець таблиці - містить сумарне значення ризику.</a:t>
            </a:r>
            <a:endParaRPr lang="uk-UA" dirty="0"/>
          </a:p>
        </p:txBody>
      </p:sp>
      <p:pic>
        <p:nvPicPr>
          <p:cNvPr id="4" name="Рисунок 3"/>
          <p:cNvPicPr>
            <a:picLocks noChangeAspect="1"/>
          </p:cNvPicPr>
          <p:nvPr/>
        </p:nvPicPr>
        <p:blipFill>
          <a:blip r:embed="rId3"/>
          <a:stretch>
            <a:fillRect/>
          </a:stretch>
        </p:blipFill>
        <p:spPr>
          <a:xfrm>
            <a:off x="179512" y="1205317"/>
            <a:ext cx="8820472" cy="4020732"/>
          </a:xfrm>
          <a:prstGeom prst="rect">
            <a:avLst/>
          </a:prstGeom>
        </p:spPr>
      </p:pic>
    </p:spTree>
    <p:extLst>
      <p:ext uri="{BB962C8B-B14F-4D97-AF65-F5344CB8AC3E}">
        <p14:creationId xmlns:p14="http://schemas.microsoft.com/office/powerpoint/2010/main" val="3785239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20080"/>
          </a:xfrm>
        </p:spPr>
        <p:txBody>
          <a:bodyPr>
            <a:normAutofit fontScale="90000"/>
          </a:bodyPr>
          <a:lstStyle/>
          <a:p>
            <a:r>
              <a:rPr lang="uk-UA" dirty="0" smtClean="0"/>
              <a:t>Фігуранти першого по порядку кейсу</a:t>
            </a:r>
            <a:endParaRPr lang="uk-UA"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966" y="1052736"/>
            <a:ext cx="4110068" cy="537868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052736"/>
            <a:ext cx="4176464" cy="5378686"/>
          </a:xfrm>
          <a:prstGeom prst="rect">
            <a:avLst/>
          </a:prstGeom>
        </p:spPr>
      </p:pic>
    </p:spTree>
    <p:extLst>
      <p:ext uri="{BB962C8B-B14F-4D97-AF65-F5344CB8AC3E}">
        <p14:creationId xmlns:p14="http://schemas.microsoft.com/office/powerpoint/2010/main" val="502091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408" y="620688"/>
            <a:ext cx="8229600" cy="1143000"/>
          </a:xfrm>
        </p:spPr>
        <p:txBody>
          <a:bodyPr/>
          <a:lstStyle/>
          <a:p>
            <a:r>
              <a:rPr lang="uk-UA" dirty="0" smtClean="0"/>
              <a:t>Дякую за увагу!</a:t>
            </a:r>
            <a:endParaRPr lang="uk-UA" dirty="0"/>
          </a:p>
        </p:txBody>
      </p:sp>
      <p:pic>
        <p:nvPicPr>
          <p:cNvPr id="5122" name="Picture 2" descr="https://www.resotel.net.ma/img/formation_images/44c8031cb036a7350d8b9b8603af662a4b9cdbd2.png"/>
          <p:cNvPicPr>
            <a:picLocks noChangeAspect="1" noChangeArrowheads="1"/>
          </p:cNvPicPr>
          <p:nvPr/>
        </p:nvPicPr>
        <p:blipFill rotWithShape="1">
          <a:blip r:embed="rId2">
            <a:extLst>
              <a:ext uri="{28A0092B-C50C-407E-A947-70E740481C1C}">
                <a14:useLocalDpi xmlns:a14="http://schemas.microsoft.com/office/drawing/2010/main" val="0"/>
              </a:ext>
            </a:extLst>
          </a:blip>
          <a:srcRect t="22560" b="28937"/>
          <a:stretch/>
        </p:blipFill>
        <p:spPr bwMode="auto">
          <a:xfrm>
            <a:off x="1187624" y="2420888"/>
            <a:ext cx="6395120" cy="3101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953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5"/>
          <p:cNvSpPr>
            <a:spLocks noGrp="1" noChangeArrowheads="1"/>
          </p:cNvSpPr>
          <p:nvPr>
            <p:ph type="title"/>
          </p:nvPr>
        </p:nvSpPr>
        <p:spPr/>
        <p:txBody>
          <a:bodyPr>
            <a:normAutofit fontScale="90000"/>
          </a:bodyPr>
          <a:lstStyle/>
          <a:p>
            <a:r>
              <a:rPr lang="uk-UA" dirty="0" smtClean="0"/>
              <a:t>Введення в систему SAS </a:t>
            </a:r>
            <a:r>
              <a:rPr lang="uk-UA" dirty="0" err="1" smtClean="0"/>
              <a:t>Enterprise</a:t>
            </a:r>
            <a:r>
              <a:rPr lang="uk-UA" dirty="0" smtClean="0"/>
              <a:t> </a:t>
            </a:r>
            <a:r>
              <a:rPr lang="uk-UA" dirty="0" err="1" smtClean="0"/>
              <a:t>Guide</a:t>
            </a:r>
            <a:endParaRPr lang="uk-UA" dirty="0" smtClean="0"/>
          </a:p>
        </p:txBody>
      </p:sp>
      <p:sp>
        <p:nvSpPr>
          <p:cNvPr id="76804" name="Content Placeholder 8"/>
          <p:cNvSpPr>
            <a:spLocks noGrp="1"/>
          </p:cNvSpPr>
          <p:nvPr>
            <p:ph idx="1"/>
          </p:nvPr>
        </p:nvSpPr>
        <p:spPr>
          <a:xfrm>
            <a:off x="457200" y="1600201"/>
            <a:ext cx="8229600" cy="1684784"/>
          </a:xfrm>
        </p:spPr>
        <p:txBody>
          <a:bodyPr/>
          <a:lstStyle/>
          <a:p>
            <a:r>
              <a:rPr lang="en-US" dirty="0"/>
              <a:t>SAS Enterprise Guide </a:t>
            </a:r>
            <a:r>
              <a:rPr lang="uk-UA" dirty="0" smtClean="0"/>
              <a:t>представляє</a:t>
            </a:r>
            <a:r>
              <a:rPr lang="ru-RU" dirty="0" smtClean="0"/>
              <a:t> </a:t>
            </a:r>
            <a:r>
              <a:rPr lang="en-US" dirty="0"/>
              <a:t>point-and-click </a:t>
            </a:r>
            <a:r>
              <a:rPr lang="uk-UA" dirty="0" smtClean="0"/>
              <a:t>інтерфейс для управління даними і побудови звітів.</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34" y="3284984"/>
            <a:ext cx="8225408" cy="26350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8"/>
          <p:cNvSpPr txBox="1">
            <a:spLocks/>
          </p:cNvSpPr>
          <p:nvPr/>
        </p:nvSpPr>
        <p:spPr>
          <a:xfrm>
            <a:off x="827584" y="6123835"/>
            <a:ext cx="7904262" cy="5438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dirty="0" err="1"/>
              <a:t>Малюнок</a:t>
            </a:r>
            <a:r>
              <a:rPr lang="ru-RU" sz="2000" dirty="0"/>
              <a:t> - приклад </a:t>
            </a:r>
            <a:r>
              <a:rPr lang="ru-RU" sz="2000" dirty="0" err="1"/>
              <a:t>схеми</a:t>
            </a:r>
            <a:r>
              <a:rPr lang="ru-RU" sz="2000" dirty="0"/>
              <a:t> </a:t>
            </a:r>
            <a:r>
              <a:rPr lang="ru-RU" sz="2000" dirty="0" err="1"/>
              <a:t>технологічного</a:t>
            </a:r>
            <a:r>
              <a:rPr lang="ru-RU" sz="2000" dirty="0"/>
              <a:t> </a:t>
            </a:r>
            <a:r>
              <a:rPr lang="ru-RU" sz="2000" dirty="0" err="1"/>
              <a:t>процесу</a:t>
            </a:r>
            <a:endParaRPr lang="ru-RU" sz="2000" dirty="0"/>
          </a:p>
        </p:txBody>
      </p:sp>
    </p:spTree>
    <p:extLst>
      <p:ext uri="{BB962C8B-B14F-4D97-AF65-F5344CB8AC3E}">
        <p14:creationId xmlns:p14="http://schemas.microsoft.com/office/powerpoint/2010/main" val="23252310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0" y="116632"/>
            <a:ext cx="9144000" cy="792088"/>
          </a:xfrm>
        </p:spPr>
        <p:txBody>
          <a:bodyPr>
            <a:normAutofit fontScale="90000"/>
          </a:bodyPr>
          <a:lstStyle/>
          <a:p>
            <a:r>
              <a:rPr lang="uk-UA" dirty="0"/>
              <a:t>Введення в систему SAS </a:t>
            </a:r>
            <a:r>
              <a:rPr lang="uk-UA" dirty="0" err="1"/>
              <a:t>Enterprise</a:t>
            </a:r>
            <a:r>
              <a:rPr lang="uk-UA" dirty="0"/>
              <a:t> </a:t>
            </a:r>
            <a:r>
              <a:rPr lang="uk-UA" dirty="0" err="1"/>
              <a:t>Guide</a:t>
            </a:r>
            <a:endParaRPr lang="en-US" dirty="0" smtClean="0"/>
          </a:p>
        </p:txBody>
      </p:sp>
      <p:sp>
        <p:nvSpPr>
          <p:cNvPr id="77827" name="Content Placeholder 2"/>
          <p:cNvSpPr>
            <a:spLocks noGrp="1"/>
          </p:cNvSpPr>
          <p:nvPr>
            <p:ph idx="1"/>
          </p:nvPr>
        </p:nvSpPr>
        <p:spPr>
          <a:xfrm>
            <a:off x="463908" y="908721"/>
            <a:ext cx="8229600" cy="1440159"/>
          </a:xfrm>
        </p:spPr>
        <p:txBody>
          <a:bodyPr>
            <a:normAutofit lnSpcReduction="10000"/>
          </a:bodyPr>
          <a:lstStyle/>
          <a:p>
            <a:r>
              <a:rPr lang="uk-UA" dirty="0" smtClean="0"/>
              <a:t>На задньому плані</a:t>
            </a:r>
            <a:r>
              <a:rPr lang="ru-RU" dirty="0" smtClean="0"/>
              <a:t>, </a:t>
            </a:r>
            <a:r>
              <a:rPr lang="en-US" dirty="0"/>
              <a:t>SAS Enterprise Guide </a:t>
            </a:r>
            <a:r>
              <a:rPr lang="uk-UA" dirty="0" smtClean="0"/>
              <a:t>створює</a:t>
            </a:r>
            <a:r>
              <a:rPr lang="ru-RU" dirty="0" smtClean="0"/>
              <a:t> </a:t>
            </a:r>
            <a:r>
              <a:rPr lang="en-US" dirty="0"/>
              <a:t>SAS </a:t>
            </a:r>
            <a:r>
              <a:rPr lang="uk-UA" dirty="0" smtClean="0"/>
              <a:t>програми, які можуть бути модифіковані аналітиком</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958" y="2365482"/>
            <a:ext cx="7455372" cy="39438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8"/>
          <p:cNvSpPr txBox="1">
            <a:spLocks/>
          </p:cNvSpPr>
          <p:nvPr/>
        </p:nvSpPr>
        <p:spPr>
          <a:xfrm>
            <a:off x="827584" y="6309320"/>
            <a:ext cx="7904262" cy="5438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dirty="0" err="1"/>
              <a:t>Малюнок</a:t>
            </a:r>
            <a:r>
              <a:rPr lang="ru-RU" sz="2000" dirty="0"/>
              <a:t> - приклад коду </a:t>
            </a:r>
            <a:r>
              <a:rPr lang="ru-RU" sz="2000" dirty="0" err="1"/>
              <a:t>програми</a:t>
            </a:r>
            <a:r>
              <a:rPr lang="ru-RU" sz="2000" dirty="0"/>
              <a:t>.</a:t>
            </a:r>
          </a:p>
        </p:txBody>
      </p:sp>
    </p:spTree>
    <p:extLst>
      <p:ext uri="{BB962C8B-B14F-4D97-AF65-F5344CB8AC3E}">
        <p14:creationId xmlns:p14="http://schemas.microsoft.com/office/powerpoint/2010/main" val="3909344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uk-UA" dirty="0" smtClean="0"/>
              <a:t>Інтеграція даних</a:t>
            </a:r>
            <a:endParaRPr lang="uk-UA" dirty="0"/>
          </a:p>
        </p:txBody>
      </p:sp>
      <p:pic>
        <p:nvPicPr>
          <p:cNvPr id="2050" name="Picture 2"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268759"/>
            <a:ext cx="8263705" cy="496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128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noAutofit/>
          </a:bodyPr>
          <a:lstStyle/>
          <a:p>
            <a:r>
              <a:rPr lang="uk-UA" sz="3400" dirty="0" smtClean="0"/>
              <a:t>Конструктор запитів - інструмент замінює</a:t>
            </a:r>
            <a:r>
              <a:rPr lang="ru-RU" sz="3400" dirty="0" smtClean="0"/>
              <a:t> </a:t>
            </a:r>
            <a:r>
              <a:rPr lang="ru-RU" sz="3400" dirty="0"/>
              <a:t>SQL </a:t>
            </a:r>
            <a:r>
              <a:rPr lang="uk-UA" sz="3400" dirty="0" smtClean="0"/>
              <a:t>програмування</a:t>
            </a:r>
            <a:endParaRPr lang="uk-UA" sz="3400" dirty="0"/>
          </a:p>
        </p:txBody>
      </p:sp>
      <p:pic>
        <p:nvPicPr>
          <p:cNvPr id="4" name="Рисунок 3"/>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65847"/>
            <a:ext cx="7272808" cy="4464496"/>
          </a:xfrm>
          <a:prstGeom prst="rect">
            <a:avLst/>
          </a:prstGeom>
          <a:noFill/>
          <a:ln>
            <a:noFill/>
          </a:ln>
        </p:spPr>
      </p:pic>
      <p:sp>
        <p:nvSpPr>
          <p:cNvPr id="5" name="Content Placeholder 8"/>
          <p:cNvSpPr txBox="1">
            <a:spLocks/>
          </p:cNvSpPr>
          <p:nvPr/>
        </p:nvSpPr>
        <p:spPr>
          <a:xfrm>
            <a:off x="827584" y="6184810"/>
            <a:ext cx="7904262" cy="5438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dirty="0" err="1"/>
              <a:t>Малюнок</a:t>
            </a:r>
            <a:r>
              <a:rPr lang="ru-RU" sz="2000" dirty="0"/>
              <a:t> - приклад </a:t>
            </a:r>
            <a:r>
              <a:rPr lang="ru-RU" sz="2000" dirty="0" err="1"/>
              <a:t>панелі</a:t>
            </a:r>
            <a:r>
              <a:rPr lang="ru-RU" sz="2000" dirty="0"/>
              <a:t> </a:t>
            </a:r>
            <a:r>
              <a:rPr lang="ru-RU" sz="2000" dirty="0" err="1"/>
              <a:t>вибору</a:t>
            </a:r>
            <a:r>
              <a:rPr lang="ru-RU" sz="2000" dirty="0"/>
              <a:t> </a:t>
            </a:r>
            <a:r>
              <a:rPr lang="ru-RU" sz="2000" dirty="0" err="1"/>
              <a:t>змінних</a:t>
            </a:r>
            <a:r>
              <a:rPr lang="ru-RU" sz="2000" dirty="0"/>
              <a:t> </a:t>
            </a:r>
            <a:r>
              <a:rPr lang="en-US" sz="2000" dirty="0"/>
              <a:t>Query Builder ..</a:t>
            </a:r>
            <a:endParaRPr lang="ru-RU" sz="2000" dirty="0"/>
          </a:p>
        </p:txBody>
      </p:sp>
    </p:spTree>
    <p:extLst>
      <p:ext uri="{BB962C8B-B14F-4D97-AF65-F5344CB8AC3E}">
        <p14:creationId xmlns:p14="http://schemas.microsoft.com/office/powerpoint/2010/main" val="4139845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fontScale="90000"/>
          </a:bodyPr>
          <a:lstStyle/>
          <a:p>
            <a:r>
              <a:rPr lang="uk-UA" dirty="0" smtClean="0"/>
              <a:t>Конструктор запитів - створення нових змінних</a:t>
            </a:r>
            <a:endParaRPr lang="uk-U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684" y="1340768"/>
            <a:ext cx="7776864" cy="46822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8"/>
          <p:cNvSpPr txBox="1">
            <a:spLocks/>
          </p:cNvSpPr>
          <p:nvPr/>
        </p:nvSpPr>
        <p:spPr>
          <a:xfrm>
            <a:off x="827584" y="6184810"/>
            <a:ext cx="7904262" cy="54381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uk-UA" sz="2000" dirty="0" smtClean="0"/>
              <a:t>Малюнок - приклад побудови виразів за допомогою вбудованого калькулятора ..</a:t>
            </a:r>
            <a:endParaRPr lang="uk-UA" sz="2000" dirty="0"/>
          </a:p>
        </p:txBody>
      </p:sp>
    </p:spTree>
    <p:extLst>
      <p:ext uri="{BB962C8B-B14F-4D97-AF65-F5344CB8AC3E}">
        <p14:creationId xmlns:p14="http://schemas.microsoft.com/office/powerpoint/2010/main" val="2870867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Конструктор запитів - автоматичний генератор </a:t>
            </a:r>
            <a:r>
              <a:rPr lang="ru-RU" dirty="0" smtClean="0"/>
              <a:t>SQL </a:t>
            </a:r>
            <a:r>
              <a:rPr lang="ru-RU" dirty="0"/>
              <a:t>коду</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484784"/>
            <a:ext cx="6696744" cy="5291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598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2143</Words>
  <Application>Microsoft Office PowerPoint</Application>
  <PresentationFormat>Экран (4:3)</PresentationFormat>
  <Paragraphs>217</Paragraphs>
  <Slides>39</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Застосування засобів аналітичної обробки даних з метою виявлення ознак корупції</vt:lpstr>
      <vt:lpstr>Зміст презентації</vt:lpstr>
      <vt:lpstr>Типові завдання аналізу даних</vt:lpstr>
      <vt:lpstr>Введення в систему SAS Enterprise Guide</vt:lpstr>
      <vt:lpstr>Введення в систему SAS Enterprise Guide</vt:lpstr>
      <vt:lpstr>Інтеграція даних</vt:lpstr>
      <vt:lpstr>Конструктор запитів - інструмент замінює SQL програмування</vt:lpstr>
      <vt:lpstr>Конструктор запитів - створення нових змінних</vt:lpstr>
      <vt:lpstr>Конструктор запитів - автоматичний генератор SQL коду</vt:lpstr>
      <vt:lpstr>Приклад об'єднання таблиць в прикладі 2 кейсі 1</vt:lpstr>
      <vt:lpstr>Діаграми в SAS Enterprise Guide</vt:lpstr>
      <vt:lpstr>Майстер документів</vt:lpstr>
      <vt:lpstr>Автоматизація проектів і процесів</vt:lpstr>
      <vt:lpstr>Автоматизация проектов и процессов</vt:lpstr>
      <vt:lpstr>Приклад 1.  Аналіз декларацій з сайту НАЗК</vt:lpstr>
      <vt:lpstr>Опис вхідних даних</vt:lpstr>
      <vt:lpstr>Презентация PowerPoint</vt:lpstr>
      <vt:lpstr>Опис задачі (1)</vt:lpstr>
      <vt:lpstr>Опис задачі (2)</vt:lpstr>
      <vt:lpstr>Приклад формалізації задачі: наявність гаражів за відсутності авто</vt:lpstr>
      <vt:lpstr>Приклад формалізації задачі: перевищення суми депозитів та статків над доходами</vt:lpstr>
      <vt:lpstr>Презентация PowerPoint</vt:lpstr>
      <vt:lpstr>Краулінг декларацій</vt:lpstr>
      <vt:lpstr>Опис реалізації</vt:lpstr>
      <vt:lpstr>Презентация PowerPoint</vt:lpstr>
      <vt:lpstr>Презентация PowerPoint</vt:lpstr>
      <vt:lpstr>Презентация PowerPoint</vt:lpstr>
      <vt:lpstr>Можливий вигляд звітної форми</vt:lpstr>
      <vt:lpstr>Результати (1)</vt:lpstr>
      <vt:lpstr>Приклад 2. За результатами виконання пілотного проекту з аналізу даних сайту державних закупівель PROZZORO</vt:lpstr>
      <vt:lpstr>Приклад 2. Кейси пілотного проекту</vt:lpstr>
      <vt:lpstr>Приклад 2. Вхідні дані проекту</vt:lpstr>
      <vt:lpstr>Приклад 2. Результати для кейсу 1</vt:lpstr>
      <vt:lpstr>Приклад 2. Результати для кейсу 1</vt:lpstr>
      <vt:lpstr>Приклад 2. Результати для кейсу 5</vt:lpstr>
      <vt:lpstr>Інтегральний показник</vt:lpstr>
      <vt:lpstr>Приклад результуючої таблиці</vt:lpstr>
      <vt:lpstr>Фігуранти першого по порядку кейсу</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sasadm</dc:creator>
  <cp:lastModifiedBy>2017</cp:lastModifiedBy>
  <cp:revision>47</cp:revision>
  <dcterms:created xsi:type="dcterms:W3CDTF">2019-04-01T01:14:23Z</dcterms:created>
  <dcterms:modified xsi:type="dcterms:W3CDTF">2019-04-03T11:06:56Z</dcterms:modified>
</cp:coreProperties>
</file>